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0593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slide" Target="../slides/slide9.xml"/><Relationship Id="rId13" Type="http://schemas.openxmlformats.org/officeDocument/2006/relationships/slide" Target="../slides/slide16.xml"/><Relationship Id="rId18" Type="http://schemas.openxmlformats.org/officeDocument/2006/relationships/slide" Target="../slides/slide21.xml"/><Relationship Id="rId26" Type="http://schemas.openxmlformats.org/officeDocument/2006/relationships/slide" Target="../slides/slide33.xml"/><Relationship Id="rId3" Type="http://schemas.openxmlformats.org/officeDocument/2006/relationships/slide" Target="../slides/slide5.xml"/><Relationship Id="rId21" Type="http://schemas.openxmlformats.org/officeDocument/2006/relationships/slide" Target="../slides/slide25.xml"/><Relationship Id="rId7" Type="http://schemas.openxmlformats.org/officeDocument/2006/relationships/slide" Target="../slides/slide8.xml"/><Relationship Id="rId12" Type="http://schemas.openxmlformats.org/officeDocument/2006/relationships/slide" Target="../slides/slide15.xml"/><Relationship Id="rId17" Type="http://schemas.openxmlformats.org/officeDocument/2006/relationships/slide" Target="../slides/slide20.xml"/><Relationship Id="rId25" Type="http://schemas.openxmlformats.org/officeDocument/2006/relationships/slide" Target="../slides/slide31.xml"/><Relationship Id="rId2" Type="http://schemas.openxmlformats.org/officeDocument/2006/relationships/image" Target="../media/image4.png"/><Relationship Id="rId16" Type="http://schemas.openxmlformats.org/officeDocument/2006/relationships/slide" Target="../slides/slide19.xml"/><Relationship Id="rId20" Type="http://schemas.openxmlformats.org/officeDocument/2006/relationships/slide" Target="../slides/slide23.xml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7.xml"/><Relationship Id="rId11" Type="http://schemas.openxmlformats.org/officeDocument/2006/relationships/slide" Target="../slides/slide14.xml"/><Relationship Id="rId24" Type="http://schemas.openxmlformats.org/officeDocument/2006/relationships/slide" Target="../slides/slide29.xml"/><Relationship Id="rId5" Type="http://schemas.openxmlformats.org/officeDocument/2006/relationships/slide" Target="../slides/slide6.xml"/><Relationship Id="rId15" Type="http://schemas.openxmlformats.org/officeDocument/2006/relationships/slide" Target="../slides/slide18.xml"/><Relationship Id="rId23" Type="http://schemas.openxmlformats.org/officeDocument/2006/relationships/slide" Target="../slides/slide27.xml"/><Relationship Id="rId28" Type="http://schemas.openxmlformats.org/officeDocument/2006/relationships/slide" Target="../slides/slide40.xml"/><Relationship Id="rId10" Type="http://schemas.openxmlformats.org/officeDocument/2006/relationships/slide" Target="../slides/slide12.xml"/><Relationship Id="rId19" Type="http://schemas.openxmlformats.org/officeDocument/2006/relationships/slide" Target="../slides/slide22.xml"/><Relationship Id="rId4" Type="http://schemas.openxmlformats.org/officeDocument/2006/relationships/image" Target="../media/image7.png"/><Relationship Id="rId9" Type="http://schemas.openxmlformats.org/officeDocument/2006/relationships/slide" Target="../slides/slide10.xml"/><Relationship Id="rId14" Type="http://schemas.openxmlformats.org/officeDocument/2006/relationships/slide" Target="../slides/slide17.xml"/><Relationship Id="rId22" Type="http://schemas.openxmlformats.org/officeDocument/2006/relationships/slide" Target="../slides/slide26.xml"/><Relationship Id="rId27" Type="http://schemas.openxmlformats.org/officeDocument/2006/relationships/slide" Target="../slides/slide3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6b08bb79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1472" y="73152"/>
            <a:ext cx="2286000" cy="484632"/>
          </a:xfrm>
          <a:prstGeom prst="rect">
            <a:avLst/>
          </a:prstGeom>
        </p:spPr>
      </p:pic>
      <p:sp>
        <p:nvSpPr>
          <p:cNvPr id="4" name="C_0#auto_editor_catalog_3?lid=b74c9fc9c&amp;cid=b74c9fc9c&amp;vtp=1">
            <a:hlinkClick r:id="rId5" action="ppaction://hlinksldjump"/>
          </p:cNvPr>
          <p:cNvSpPr/>
          <p:nvPr/>
        </p:nvSpPr>
        <p:spPr>
          <a:xfrm>
            <a:off x="704088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</a:t>
            </a:r>
            <a:endParaRPr lang="en-US" sz="1200" dirty="0"/>
          </a:p>
        </p:txBody>
      </p:sp>
      <p:sp>
        <p:nvSpPr>
          <p:cNvPr id="5" name="C_0#auto_editor_catalog_3?lid=e3b00f161&amp;cid=e3b00f161&amp;vtp=1">
            <a:hlinkClick r:id="rId6" action="ppaction://hlinksldjump"/>
          </p:cNvPr>
          <p:cNvSpPr/>
          <p:nvPr/>
        </p:nvSpPr>
        <p:spPr>
          <a:xfrm>
            <a:off x="1243584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2</a:t>
            </a:r>
            <a:endParaRPr lang="en-US" sz="1200" dirty="0"/>
          </a:p>
        </p:txBody>
      </p:sp>
      <p:sp>
        <p:nvSpPr>
          <p:cNvPr id="6" name="C_0#auto_editor_catalog_3?lid=a3b5e4353&amp;cid=a3b5e4353&amp;vtp=1">
            <a:hlinkClick r:id="rId7" action="ppaction://hlinksldjump"/>
          </p:cNvPr>
          <p:cNvSpPr/>
          <p:nvPr/>
        </p:nvSpPr>
        <p:spPr>
          <a:xfrm>
            <a:off x="1783080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3</a:t>
            </a:r>
            <a:endParaRPr lang="en-US" sz="1200" dirty="0"/>
          </a:p>
        </p:txBody>
      </p:sp>
      <p:sp>
        <p:nvSpPr>
          <p:cNvPr id="7" name="C_0#auto_editor_catalog_3?lid=7480e4365&amp;cid=7480e4365&amp;vtp=1">
            <a:hlinkClick r:id="rId8" action="ppaction://hlinksldjump"/>
          </p:cNvPr>
          <p:cNvSpPr/>
          <p:nvPr/>
        </p:nvSpPr>
        <p:spPr>
          <a:xfrm>
            <a:off x="2322576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4</a:t>
            </a:r>
            <a:endParaRPr lang="en-US" sz="1200" dirty="0"/>
          </a:p>
        </p:txBody>
      </p:sp>
      <p:sp>
        <p:nvSpPr>
          <p:cNvPr id="8" name="C_0#auto_editor_catalog_3?lid=f32df221d&amp;cid=f32df221d&amp;vtp=1">
            <a:hlinkClick r:id="rId9" action="ppaction://hlinksldjump"/>
          </p:cNvPr>
          <p:cNvSpPr/>
          <p:nvPr/>
        </p:nvSpPr>
        <p:spPr>
          <a:xfrm>
            <a:off x="2862072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5</a:t>
            </a:r>
            <a:endParaRPr lang="en-US" sz="1200" dirty="0"/>
          </a:p>
        </p:txBody>
      </p:sp>
      <p:sp>
        <p:nvSpPr>
          <p:cNvPr id="9" name="C_0#auto_editor_catalog_3?lid=801f7f376&amp;cid=801f7f376&amp;vtp=1">
            <a:hlinkClick r:id="rId10" action="ppaction://hlinksldjump"/>
          </p:cNvPr>
          <p:cNvSpPr/>
          <p:nvPr/>
        </p:nvSpPr>
        <p:spPr>
          <a:xfrm>
            <a:off x="3401568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6</a:t>
            </a:r>
            <a:endParaRPr lang="en-US" sz="1200" dirty="0"/>
          </a:p>
        </p:txBody>
      </p:sp>
      <p:sp>
        <p:nvSpPr>
          <p:cNvPr id="10" name="C_0#auto_editor_catalog_3?lid=f8250c264&amp;cid=f8250c264&amp;vtp=1">
            <a:hlinkClick r:id="rId11" action="ppaction://hlinksldjump"/>
          </p:cNvPr>
          <p:cNvSpPr/>
          <p:nvPr/>
        </p:nvSpPr>
        <p:spPr>
          <a:xfrm>
            <a:off x="3941064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7</a:t>
            </a:r>
            <a:endParaRPr lang="en-US" sz="1200" dirty="0"/>
          </a:p>
        </p:txBody>
      </p:sp>
      <p:sp>
        <p:nvSpPr>
          <p:cNvPr id="11" name="C_0#auto_editor_catalog_3?lid=78efd4226&amp;cid=78efd4226&amp;vtp=1">
            <a:hlinkClick r:id="rId12" action="ppaction://hlinksldjump"/>
          </p:cNvPr>
          <p:cNvSpPr/>
          <p:nvPr/>
        </p:nvSpPr>
        <p:spPr>
          <a:xfrm>
            <a:off x="4480560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8</a:t>
            </a:r>
            <a:endParaRPr lang="en-US" sz="1200" dirty="0"/>
          </a:p>
        </p:txBody>
      </p:sp>
      <p:sp>
        <p:nvSpPr>
          <p:cNvPr id="12" name="C_0#auto_editor_catalog_3?lid=fef2dd3d0&amp;cid=fef2dd3d0&amp;vtp=1">
            <a:hlinkClick r:id="rId13" action="ppaction://hlinksldjump"/>
          </p:cNvPr>
          <p:cNvSpPr/>
          <p:nvPr/>
        </p:nvSpPr>
        <p:spPr>
          <a:xfrm>
            <a:off x="5020056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9</a:t>
            </a:r>
            <a:endParaRPr lang="en-US" sz="1200" dirty="0"/>
          </a:p>
        </p:txBody>
      </p:sp>
      <p:sp>
        <p:nvSpPr>
          <p:cNvPr id="13" name="C_0#auto_editor_catalog_3?lid=e8a738d07&amp;cid=e8a738d07&amp;vtp=1">
            <a:hlinkClick r:id="rId14" action="ppaction://hlinksldjump"/>
          </p:cNvPr>
          <p:cNvSpPr/>
          <p:nvPr/>
        </p:nvSpPr>
        <p:spPr>
          <a:xfrm>
            <a:off x="5559552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10</a:t>
            </a:r>
            <a:endParaRPr lang="en-US" sz="1200" dirty="0"/>
          </a:p>
        </p:txBody>
      </p:sp>
      <p:sp>
        <p:nvSpPr>
          <p:cNvPr id="14" name="C_0#auto_editor_catalog_3?lid=a4fd9b4be&amp;cid=a4fd9b4be&amp;vtp=1">
            <a:hlinkClick r:id="rId15" action="ppaction://hlinksldjump"/>
          </p:cNvPr>
          <p:cNvSpPr/>
          <p:nvPr/>
        </p:nvSpPr>
        <p:spPr>
          <a:xfrm>
            <a:off x="6108192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11</a:t>
            </a:r>
            <a:endParaRPr lang="en-US" sz="1200" dirty="0"/>
          </a:p>
        </p:txBody>
      </p:sp>
      <p:sp>
        <p:nvSpPr>
          <p:cNvPr id="15" name="C_0#auto_editor_catalog_3?lid=09f911a4a&amp;cid=09f911a4a&amp;vtp=1">
            <a:hlinkClick r:id="rId16" action="ppaction://hlinksldjump"/>
          </p:cNvPr>
          <p:cNvSpPr/>
          <p:nvPr/>
        </p:nvSpPr>
        <p:spPr>
          <a:xfrm>
            <a:off x="6647688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12</a:t>
            </a:r>
            <a:endParaRPr lang="en-US" sz="1200" dirty="0"/>
          </a:p>
        </p:txBody>
      </p:sp>
      <p:sp>
        <p:nvSpPr>
          <p:cNvPr id="16" name="C_0#auto_editor_catalog_3?lid=431b7688f&amp;cid=431b7688f&amp;vtp=1">
            <a:hlinkClick r:id="rId17" action="ppaction://hlinksldjump"/>
          </p:cNvPr>
          <p:cNvSpPr/>
          <p:nvPr/>
        </p:nvSpPr>
        <p:spPr>
          <a:xfrm>
            <a:off x="7187184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13</a:t>
            </a:r>
            <a:endParaRPr lang="en-US" sz="1200" dirty="0"/>
          </a:p>
        </p:txBody>
      </p:sp>
      <p:sp>
        <p:nvSpPr>
          <p:cNvPr id="17" name="C_0#auto_editor_catalog_3?lid=85d2356e2&amp;cid=85d2356e2&amp;vtp=1">
            <a:hlinkClick r:id="rId18" action="ppaction://hlinksldjump"/>
          </p:cNvPr>
          <p:cNvSpPr/>
          <p:nvPr/>
        </p:nvSpPr>
        <p:spPr>
          <a:xfrm>
            <a:off x="7726680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14</a:t>
            </a:r>
            <a:endParaRPr lang="en-US" sz="1200" dirty="0"/>
          </a:p>
        </p:txBody>
      </p:sp>
      <p:sp>
        <p:nvSpPr>
          <p:cNvPr id="18" name="C_0#auto_editor_catalog_3?lid=0af118179&amp;cid=0af118179&amp;vtp=1">
            <a:hlinkClick r:id="rId19" action="ppaction://hlinksldjump"/>
          </p:cNvPr>
          <p:cNvSpPr/>
          <p:nvPr/>
        </p:nvSpPr>
        <p:spPr>
          <a:xfrm>
            <a:off x="8266176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15</a:t>
            </a:r>
            <a:endParaRPr lang="en-US" sz="1200" dirty="0"/>
          </a:p>
        </p:txBody>
      </p:sp>
      <p:sp>
        <p:nvSpPr>
          <p:cNvPr id="19" name="C_0#auto_editor_catalog_3?lid=527b2028b&amp;cid=527b2028b&amp;vtp=1">
            <a:hlinkClick r:id="rId20" action="ppaction://hlinksldjump"/>
          </p:cNvPr>
          <p:cNvSpPr/>
          <p:nvPr/>
        </p:nvSpPr>
        <p:spPr>
          <a:xfrm>
            <a:off x="8805672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16</a:t>
            </a:r>
            <a:endParaRPr lang="en-US" sz="1200" dirty="0"/>
          </a:p>
        </p:txBody>
      </p:sp>
      <p:sp>
        <p:nvSpPr>
          <p:cNvPr id="20" name="C_0#auto_editor_catalog_3?lid=c46134f41&amp;cid=c46134f41&amp;vtp=1">
            <a:hlinkClick r:id="rId21" action="ppaction://hlinksldjump"/>
          </p:cNvPr>
          <p:cNvSpPr/>
          <p:nvPr/>
        </p:nvSpPr>
        <p:spPr>
          <a:xfrm>
            <a:off x="9345168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17</a:t>
            </a:r>
            <a:endParaRPr lang="en-US" sz="1200" dirty="0"/>
          </a:p>
        </p:txBody>
      </p:sp>
      <p:sp>
        <p:nvSpPr>
          <p:cNvPr id="21" name="C_0#auto_editor_catalog_3?lid=1b7185e3a&amp;cid=1b7185e3a&amp;vtp=1">
            <a:hlinkClick r:id="rId22" action="ppaction://hlinksldjump"/>
          </p:cNvPr>
          <p:cNvSpPr/>
          <p:nvPr/>
        </p:nvSpPr>
        <p:spPr>
          <a:xfrm>
            <a:off x="9884664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18</a:t>
            </a:r>
            <a:endParaRPr lang="en-US" sz="1200" dirty="0"/>
          </a:p>
        </p:txBody>
      </p:sp>
      <p:sp>
        <p:nvSpPr>
          <p:cNvPr id="22" name="C_0#auto_editor_catalog_3?lid=41f3fa830&amp;cid=41f3fa830&amp;vtp=1">
            <a:hlinkClick r:id="rId23" action="ppaction://hlinksldjump"/>
          </p:cNvPr>
          <p:cNvSpPr/>
          <p:nvPr/>
        </p:nvSpPr>
        <p:spPr>
          <a:xfrm>
            <a:off x="10424160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19</a:t>
            </a:r>
            <a:endParaRPr lang="en-US" sz="1200" dirty="0"/>
          </a:p>
        </p:txBody>
      </p:sp>
      <p:sp>
        <p:nvSpPr>
          <p:cNvPr id="23" name="C_0#auto_editor_catalog_3?lid=9bce79eda&amp;cid=9bce79eda&amp;vtp=1">
            <a:hlinkClick r:id="rId24" action="ppaction://hlinksldjump"/>
          </p:cNvPr>
          <p:cNvSpPr/>
          <p:nvPr/>
        </p:nvSpPr>
        <p:spPr>
          <a:xfrm>
            <a:off x="10963656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20</a:t>
            </a:r>
            <a:endParaRPr lang="en-US" sz="1200" dirty="0"/>
          </a:p>
        </p:txBody>
      </p:sp>
      <p:sp>
        <p:nvSpPr>
          <p:cNvPr id="24" name="C_0#auto_editor_catalog_3?lid=789633c72&amp;cid=789633c72&amp;vtp=1">
            <a:hlinkClick r:id="rId25" action="ppaction://hlinksldjump"/>
          </p:cNvPr>
          <p:cNvSpPr/>
          <p:nvPr/>
        </p:nvSpPr>
        <p:spPr>
          <a:xfrm>
            <a:off x="5020056" y="6574536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21</a:t>
            </a:r>
            <a:endParaRPr lang="en-US" sz="1200" dirty="0"/>
          </a:p>
        </p:txBody>
      </p:sp>
      <p:sp>
        <p:nvSpPr>
          <p:cNvPr id="25" name="C_0#auto_editor_catalog_3?lid=51f76c8e9&amp;cid=51f76c8e9&amp;vtp=1">
            <a:hlinkClick r:id="rId26" action="ppaction://hlinksldjump"/>
          </p:cNvPr>
          <p:cNvSpPr/>
          <p:nvPr/>
        </p:nvSpPr>
        <p:spPr>
          <a:xfrm>
            <a:off x="5559552" y="6574536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22</a:t>
            </a:r>
            <a:endParaRPr lang="en-US" sz="1200" dirty="0"/>
          </a:p>
        </p:txBody>
      </p:sp>
      <p:sp>
        <p:nvSpPr>
          <p:cNvPr id="26" name="C_0#auto_editor_catalog_3?lid=368ee2b11&amp;cid=368ee2b11&amp;vtp=1">
            <a:hlinkClick r:id="rId27" action="ppaction://hlinksldjump"/>
          </p:cNvPr>
          <p:cNvSpPr/>
          <p:nvPr/>
        </p:nvSpPr>
        <p:spPr>
          <a:xfrm>
            <a:off x="6108192" y="6574536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23</a:t>
            </a:r>
            <a:endParaRPr lang="en-US" sz="1200" dirty="0"/>
          </a:p>
        </p:txBody>
      </p:sp>
      <p:sp>
        <p:nvSpPr>
          <p:cNvPr id="27" name="C_0#auto_editor_catalog_3?lid=204cca216&amp;cid=204cca216&amp;vtp=1">
            <a:hlinkClick r:id="rId28" action="ppaction://hlinksldjump"/>
          </p:cNvPr>
          <p:cNvSpPr/>
          <p:nvPr/>
        </p:nvSpPr>
        <p:spPr>
          <a:xfrm>
            <a:off x="6647688" y="6574536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24</a:t>
            </a:r>
            <a:endParaRPr lang="en-US" sz="12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ba7a66fd204eef0a325476#tid=68c1141cf5902f0008e70dc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9308592" y="5157216"/>
            <a:ext cx="2386584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3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 物 学</a:t>
            </a:r>
            <a:endParaRPr lang="en-US" sz="3200" dirty="0"/>
          </a:p>
        </p:txBody>
      </p:sp>
      <p:sp>
        <p:nvSpPr>
          <p:cNvPr id="4" name="MasterShapeName"/>
          <p:cNvSpPr/>
          <p:nvPr/>
        </p:nvSpPr>
        <p:spPr>
          <a:xfrm>
            <a:off x="8942832" y="5806440"/>
            <a:ext cx="3118104" cy="4114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八年级下册 冀少版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4440" y="1508760"/>
            <a:ext cx="9555480" cy="1289304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6664" y="1673352"/>
            <a:ext cx="7534656" cy="9509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4663440" y="1042416"/>
            <a:ext cx="2862072" cy="95097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6000" b="1" i="0" dirty="0">
                <a:solidFill>
                  <a:srgbClr val="009C8D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目  录</a:t>
            </a:r>
            <a:endParaRPr lang="en-US" sz="6000" dirty="0"/>
          </a:p>
        </p:txBody>
      </p:sp>
      <p:sp>
        <p:nvSpPr>
          <p:cNvPr id="4" name="MasterShapeName"/>
          <p:cNvSpPr/>
          <p:nvPr/>
        </p:nvSpPr>
        <p:spPr>
          <a:xfrm>
            <a:off x="4059936" y="6300216"/>
            <a:ext cx="4059936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200" b="1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鼠标轻轻一点，内容立即呈现</a:t>
            </a:r>
            <a:endParaRPr lang="en-US" sz="12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1472" y="73152"/>
            <a:ext cx="2286000" cy="4846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5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7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slide" Target="slide3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3_1#f32df221d?htil=1&amp;vop=1&amp;pid=7b3dcafee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82187" y="909720"/>
            <a:ext cx="5020056" cy="110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4_BD.13_2#f32df221d?htil=1&amp;vop=1&amp;pid=7b3dcafee&amp;color=0,0,0&amp;vtp=1&amp;bt=1&amp;bbb=1&amp;hb=1&amp;hs=1"/>
          <p:cNvSpPr/>
          <p:nvPr/>
        </p:nvSpPr>
        <p:spPr>
          <a:xfrm>
            <a:off x="649224" y="864000"/>
            <a:ext cx="5742432" cy="13921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[2025湖南常德模拟</a:t>
            </a:r>
            <a:r>
              <a:rPr lang="en-US" altLang="zh-CN" sz="24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]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如图是受精卵形成到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发育成婴儿的过程，下列分析错误的是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AN.14_1#f32df221d.bracket?vop=1&amp;pid=7b3dcafee&amp;color=0,0,0&amp;vpa=5&amp;vtp=1"/>
          <p:cNvSpPr/>
          <p:nvPr/>
        </p:nvSpPr>
        <p:spPr>
          <a:xfrm>
            <a:off x="894493" y="1822215"/>
            <a:ext cx="423863" cy="43097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3_3#f32df221d.choices?vop=1&amp;pid=7b3dcafee&amp;color=0,0,0&amp;vtp=1&amp;bbb=1&amp;hs=1"/>
              <p:cNvSpPr/>
              <p:nvPr/>
            </p:nvSpPr>
            <p:spPr>
              <a:xfrm>
                <a:off x="649224" y="2301386"/>
                <a:ext cx="10899648" cy="187477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A.乙在输卵管开始分裂</a:t>
                </a:r>
                <a:endParaRPr lang="en-US" altLang="zh-CN" sz="24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.由丙到丁的过程没有经历细胞分裂和细胞分化</a:t>
                </a:r>
                <a:endParaRPr lang="en-US" altLang="zh-CN" sz="24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分别代表精子和卵细胞</a:t>
                </a:r>
                <a:endParaRPr lang="en-US" altLang="zh-CN" sz="24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.丁到戊的这个过程叫作分娩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C_4_BD.13_3#f32df221d.choices?vop=1&amp;pid=7b3dcafee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301386"/>
                <a:ext cx="10899648" cy="1874774"/>
              </a:xfrm>
              <a:prstGeom prst="rect">
                <a:avLst/>
              </a:prstGeom>
              <a:blipFill>
                <a:blip r:embed="rId4"/>
                <a:stretch>
                  <a:fillRect l="-1734" t="-2932" b="-97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15_1#f32df221d?vop=1&amp;pid=7b3dcafee&amp;color=0,0,0&amp;vtp=1&amp;bbb=1&amp;hb=1"/>
              <p:cNvSpPr/>
              <p:nvPr/>
            </p:nvSpPr>
            <p:spPr>
              <a:xfrm>
                <a:off x="649224" y="4219086"/>
                <a:ext cx="10899648" cy="187477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精子和卵细胞在输卵管内结合形成受精卵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，受精卵在由输卵管进入子宫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的过程中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，不断进行细胞分裂，形成胚泡，A正确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。由丙到丁的过程经历了细胞分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裂和细胞分化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，B错误。题图中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代表精子，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代表卵细胞，C正确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。成熟的胎儿通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过母体的阴道产出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，即分娩，D正确。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C_4_AS.15_1#f32df221d?vop=1&amp;pid=7b3dcafe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4219086"/>
                <a:ext cx="10899648" cy="1874774"/>
              </a:xfrm>
              <a:prstGeom prst="rect">
                <a:avLst/>
              </a:prstGeom>
              <a:blipFill>
                <a:blip r:embed="rId5"/>
                <a:stretch>
                  <a:fillRect l="-1734" t="-2597" r="-1510" b="-974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16_1#f32df221d?vop=1&amp;pid=7b3dcafee&amp;color=0,0,0&amp;vtp=1&amp;bt=1&amp;bb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上分心得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发生在输卵管内的生理过程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受精的场所和受精卵开始分裂的场所都是输卵管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801f7f376?vop=1&amp;pid=7b3dcafee&amp;color=0,0,0&amp;vtp=1&amp;bt=1&amp;bbb=1&amp;h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新考法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[2025陕西西安期中]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人造子宫（如图）是用特殊材料制成的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，其中充满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了电解质溶液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，可用于抚育早产的小羊。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下列有关说法正确的是(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18_1#801f7f376.bracket?vop=1&amp;pid=7b3dcafee&amp;color=0,0,0&amp;vpa=6&amp;vtp=1"/>
          <p:cNvSpPr/>
          <p:nvPr/>
        </p:nvSpPr>
        <p:spPr>
          <a:xfrm>
            <a:off x="9428893" y="1411370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pic>
        <p:nvPicPr>
          <p:cNvPr id="4" name="QC_4_BD.17_2#801f7f376?htil=2&amp;vop=1&amp;pid=7b3dcafe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8296" y="2036209"/>
            <a:ext cx="4663440" cy="3310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4_BD.17_3#801f7f376.choices?htil=2&amp;vop=1&amp;pid=7b3dcafee&amp;color=0,0,0&amp;vtp=1&amp;bbb=1&amp;hb=1"/>
          <p:cNvSpPr/>
          <p:nvPr/>
        </p:nvSpPr>
        <p:spPr>
          <a:xfrm>
            <a:off x="649224" y="1971820"/>
            <a:ext cx="6099048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A.与脐带连通的外置机器模拟子宫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.聚乙烯薄膜袋模拟的是母体的胎盘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.该小羊与正常生产的小羊一样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，生殖方式都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为有性生殖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.在发育过程中，不需要控制适宜的温度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9_1#801f7f376?vop=1&amp;pid=7b3dcafee&amp;color=0,0,0&amp;vtp=1&amp;bt=1&amp;bbb=1&amp;hb=1"/>
          <p:cNvSpPr/>
          <p:nvPr/>
        </p:nvSpPr>
        <p:spPr>
          <a:xfrm>
            <a:off x="649224" y="864000"/>
            <a:ext cx="10899648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母体通过胎盘和脐带将氧气与养料运输给胎儿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，与脐带连通的外置机器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模拟胎盘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，A错误。聚乙烯薄膜袋包裹在早产小羊的外面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，所以聚乙烯薄膜袋模拟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的是母体的子宫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，B错误。无论是早产还是正常生产的小羊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，其生殖方式都是有性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生殖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，C正确。在发育过程中，需要控制适宜的温度，D错误。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0_1#f8250c264?vop=1&amp;pid=7b3dcafee&amp;color=0,0,0&amp;vtp=1&amp;bt=1&amp;bbb=1&amp;hb=1"/>
              <p:cNvSpPr/>
              <p:nvPr/>
            </p:nvSpPr>
            <p:spPr>
              <a:xfrm>
                <a:off x="649224" y="864000"/>
                <a:ext cx="10899648" cy="10333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C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7.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[2025陕西西安期中]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一位孕妇在怀孕期间体重约增加</a:t>
                </a:r>
                <a14:m>
                  <m:oMath xmlns:m="http://schemas.openxmlformats.org/officeDocument/2006/math">
                    <m:r>
                      <a:rPr lang="en-US" altLang="zh-CN" sz="2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12.5</m:t>
                    </m:r>
                    <m:r>
                      <m:rPr>
                        <m:nor/>
                      </m:rPr>
                      <a:rPr lang="en-US" altLang="zh-CN" sz="2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，身体增重的来源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主要是胎儿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、胎盘等。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下列相关叙述错误的是(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)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BD.20_1#f8250c264?vop=1&amp;pid=7b3dcafe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033399"/>
              </a:xfrm>
              <a:prstGeom prst="rect">
                <a:avLst/>
              </a:prstGeom>
              <a:blipFill>
                <a:blip r:embed="rId3"/>
                <a:stretch>
                  <a:fillRect l="-1734" b="-177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5" name="QC_4_BD.20_2#f8250c264?colgroup=4,2,2,2,2,2,2,9,4&amp;vop=1&amp;pid=7b3dcafee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65916513"/>
                  </p:ext>
                </p:extLst>
              </p:nvPr>
            </p:nvGraphicFramePr>
            <p:xfrm>
              <a:off x="649224" y="2036209"/>
              <a:ext cx="10817352" cy="993331"/>
            </p:xfrm>
            <a:graphic>
              <a:graphicData uri="http://schemas.openxmlformats.org/drawingml/2006/table">
                <a:tbl>
                  <a:tblPr/>
                  <a:tblGrid>
                    <a:gridCol w="14356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0467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0467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80467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80467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80467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813816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3072384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  <a:gridCol w="1472184">
                      <a:extLst>
                        <a:ext uri="{9D8B030D-6E8A-4147-A177-3AD203B41FA5}">
                          <a16:colId xmlns:a16="http://schemas.microsoft.com/office/drawing/2014/main" val="20008"/>
                        </a:ext>
                      </a:extLst>
                    </a:gridCol>
                  </a:tblGrid>
                  <a:tr h="49466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增重部分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胎儿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胎盘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羊水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子宫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乳腺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血液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母体储藏的营养物质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其他物质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9866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质量/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kg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3.4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0.65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0.8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0.97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0.4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1.45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3.35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1.48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5" name="QC_4_BD.20_2#f8250c264?colgroup=4,2,2,2,2,2,2,9,4&amp;vop=1&amp;pid=7b3dcafee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65916513"/>
                  </p:ext>
                </p:extLst>
              </p:nvPr>
            </p:nvGraphicFramePr>
            <p:xfrm>
              <a:off x="649224" y="2036209"/>
              <a:ext cx="10817352" cy="993331"/>
            </p:xfrm>
            <a:graphic>
              <a:graphicData uri="http://schemas.openxmlformats.org/drawingml/2006/table">
                <a:tbl>
                  <a:tblPr/>
                  <a:tblGrid>
                    <a:gridCol w="14356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0467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0467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80467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80467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80467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813816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3072384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  <a:gridCol w="1472184">
                      <a:extLst>
                        <a:ext uri="{9D8B030D-6E8A-4147-A177-3AD203B41FA5}">
                          <a16:colId xmlns:a16="http://schemas.microsoft.com/office/drawing/2014/main" val="20008"/>
                        </a:ext>
                      </a:extLst>
                    </a:gridCol>
                  </a:tblGrid>
                  <a:tr h="49466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增重部分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胎儿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胎盘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羊水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子宫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乳腺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血液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母体储藏的营养物质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其他物质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98666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24" t="-104878" r="-652966" b="-292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3.4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0.65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0.8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0.97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0.4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1.45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3.35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1.48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QC_4_AN.21_1#f8250c264.bracket?vop=1&amp;pid=7b3dcafee&amp;color=0,0,0&amp;vpa=7&amp;vtp=1"/>
          <p:cNvSpPr/>
          <p:nvPr/>
        </p:nvSpPr>
        <p:spPr>
          <a:xfrm>
            <a:off x="6977793" y="141137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C_4_BD.20_3#f8250c264.choices?vop=1&amp;pid=7b3dcafee&amp;color=0,0,0&amp;vtp=1&amp;bbb=1"/>
          <p:cNvSpPr/>
          <p:nvPr/>
        </p:nvSpPr>
        <p:spPr>
          <a:xfrm>
            <a:off x="649224" y="3166509"/>
            <a:ext cx="10899648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A.一般情况下，卵细胞与多个精子结合形成受精卵，并发育成为胎儿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.孕妇怀孕期间体重增加与胎儿生长发育有关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.孕妇怀孕期间体重增加，行动不便，我们要礼让孕妇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.孕妇身体出现的一系列变化，说明人体是统一协调的整体</a:t>
            </a:r>
            <a:endParaRPr lang="en-US" altLang="zh-CN" sz="2400" dirty="0"/>
          </a:p>
        </p:txBody>
      </p:sp>
      <p:sp>
        <p:nvSpPr>
          <p:cNvPr id="6" name="QC_4_AS.22_1#f8250c264?vop=1&amp;pid=7b3dcafee&amp;color=0,0,0&amp;vtp=1&amp;bbb=1"/>
          <p:cNvSpPr/>
          <p:nvPr/>
        </p:nvSpPr>
        <p:spPr>
          <a:xfrm>
            <a:off x="649224" y="5356052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spc="-10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spc="-10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一般情况下，卵细胞与一个精子结合形成受精卵，并发育成为胎儿，A错误。</a:t>
            </a:r>
            <a:endParaRPr lang="en-US" altLang="zh-CN" sz="2400" spc="-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23_1#78efd4226?iti=1&amp;htil=3&amp;vop=1&amp;pid=7b3dcafe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29020" y="909719"/>
            <a:ext cx="1764792" cy="106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4_BD.23_2#78efd4226?iti=1&amp;htil=3&amp;vop=1&amp;pid=7b3dcafee&amp;color=0,0,0&amp;vtp=1&amp;bbb=1&amp;hb=1"/>
          <p:cNvSpPr/>
          <p:nvPr/>
        </p:nvSpPr>
        <p:spPr>
          <a:xfrm>
            <a:off x="8990692" y="2105297"/>
            <a:ext cx="2441448" cy="144373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秋海棠叶上长出幼</a:t>
            </a:r>
          </a:p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苗</a:t>
            </a:r>
            <a:endParaRPr lang="en-US" altLang="zh-CN" sz="2400" dirty="0"/>
          </a:p>
        </p:txBody>
      </p:sp>
      <p:sp>
        <p:nvSpPr>
          <p:cNvPr id="4" name="QC_4_BD.23_3#78efd4226?htil=3&amp;vop=1&amp;pid=7b3dcafee&amp;color=0,0,0&amp;vtp=1&amp;bt=1&amp;bbb=1&amp;hb=1"/>
          <p:cNvSpPr/>
          <p:nvPr/>
        </p:nvSpPr>
        <p:spPr>
          <a:xfrm>
            <a:off x="649224" y="864000"/>
            <a:ext cx="8366760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[2025江苏泰州二模]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秋海棠的叶能生芽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，这些芽能长成新的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植株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这种繁殖方式属于(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5" name="QC_4_AN.24_1#78efd4226.bracket?vop=1&amp;pid=7b3dcafee&amp;color=0,0,0&amp;vpa=8&amp;vtp=1"/>
          <p:cNvSpPr/>
          <p:nvPr/>
        </p:nvSpPr>
        <p:spPr>
          <a:xfrm>
            <a:off x="4234592" y="141137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C_4_BD.23_4#78efd4226.choices?htil=3&amp;vop=1&amp;pid=7b3dcafee&amp;color=0,0,0&amp;vtp=1&amp;bbb=1"/>
          <p:cNvSpPr/>
          <p:nvPr/>
        </p:nvSpPr>
        <p:spPr>
          <a:xfrm>
            <a:off x="649224" y="1965152"/>
            <a:ext cx="8366760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300"/>
              </a:lnSpc>
              <a:tabLst>
                <a:tab pos="2158365" algn="l"/>
                <a:tab pos="4291330" algn="l"/>
                <a:tab pos="642429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.无性生殖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B.有性生殖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C.出芽生殖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.组织培养</a:t>
            </a:r>
            <a:endParaRPr lang="en-US" altLang="zh-CN" sz="2400" dirty="0"/>
          </a:p>
        </p:txBody>
      </p:sp>
      <p:sp>
        <p:nvSpPr>
          <p:cNvPr id="7" name="QC_4_AS.25_1#78efd4226?htil=3&amp;vop=1&amp;pid=7b3dcafee&amp;color=0,0,0&amp;vtp=1&amp;bbb=1&amp;hb=1"/>
          <p:cNvSpPr/>
          <p:nvPr/>
        </p:nvSpPr>
        <p:spPr>
          <a:xfrm>
            <a:off x="649224" y="2516015"/>
            <a:ext cx="8366760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植物通过营养器官繁殖后代的方式，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属于无性生殖，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故选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6_1#fef2dd3d0?vop=1&amp;pid=7b3dcafee&amp;color=0,0,0&amp;vtp=1&amp;bt=1&amp;bbb=1&amp;h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[2025辽宁沈阳模拟]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绿萝是一种适合室内种植的植物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，人们常常剪取一段它的枝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条来进行水培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。关于这种繁殖方式，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下列说法错误的是(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27_1#fef2dd3d0.bracket?vop=1&amp;pid=7b3dcafee&amp;color=0,0,0&amp;vpa=9&amp;vtp=1"/>
          <p:cNvSpPr/>
          <p:nvPr/>
        </p:nvSpPr>
        <p:spPr>
          <a:xfrm>
            <a:off x="8196993" y="141137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4_BD.26_2#fef2dd3d0.choices?vop=1&amp;pid=7b3dcafee&amp;color=0,0,0&amp;vtp=1&amp;bbb=1"/>
          <p:cNvSpPr/>
          <p:nvPr/>
        </p:nvSpPr>
        <p:spPr>
          <a:xfrm>
            <a:off x="649224" y="1971820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55595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.繁殖速度快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.能保持优良特性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5559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C.具有母体的遗传特性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.亲本不能产生生殖细胞</a:t>
            </a:r>
            <a:endParaRPr lang="en-US" altLang="zh-CN" sz="2400" dirty="0"/>
          </a:p>
        </p:txBody>
      </p:sp>
      <p:sp>
        <p:nvSpPr>
          <p:cNvPr id="5" name="QC_4_AS.28_1#fef2dd3d0?vop=1&amp;pid=7b3dcafee&amp;color=0,0,0&amp;vtp=1&amp;bbb=1&amp;hb=1"/>
          <p:cNvSpPr/>
          <p:nvPr/>
        </p:nvSpPr>
        <p:spPr>
          <a:xfrm>
            <a:off x="649224" y="3075450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题述的繁殖方式是扦插，属于无性生殖。无性生殖繁殖速度快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，能保持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优良特性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，具有母体的遗传特性，A、B、C正确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。无性生殖中的亲本一般能产生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生殖细胞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，D错误。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9_1#e8a738d07?vop=1&amp;pid=7b3dcafee&amp;color=0,0,0&amp;vtp=1&amp;bt=1&amp;bbb=1&amp;hb=1"/>
          <p:cNvSpPr/>
          <p:nvPr/>
        </p:nvSpPr>
        <p:spPr>
          <a:xfrm>
            <a:off x="649224" y="864000"/>
            <a:ext cx="10899648" cy="15318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[2025河南郑州期末]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世界首例体细胞克隆北极狼在中国诞生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。克隆北极狼的供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核体细胞来自一只北极狼的皮肤样本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，无核卵细胞来自一只普通母犬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，代孕母体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是一只比格犬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下列有关叙述错误的是(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30_1#e8a738d07.bracket?vop=1&amp;pid=7b3dcafee&amp;color=0,0,0&amp;vpa=10&amp;vtp=1"/>
          <p:cNvSpPr/>
          <p:nvPr/>
        </p:nvSpPr>
        <p:spPr>
          <a:xfrm>
            <a:off x="6076092" y="1923561"/>
            <a:ext cx="423863" cy="46907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29_2#e8a738d07.choices?vop=1&amp;pid=7b3dcafee&amp;color=0,0,0&amp;vtp=1&amp;bbb=1"/>
          <p:cNvSpPr/>
          <p:nvPr/>
        </p:nvSpPr>
        <p:spPr>
          <a:xfrm>
            <a:off x="649224" y="2462675"/>
            <a:ext cx="10899648" cy="9984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555595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.该过程使用了克隆技术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.克隆北极狼与普通母犬长得最像</a:t>
            </a:r>
            <a:endParaRPr lang="en-US" altLang="zh-CN" sz="2400" dirty="0"/>
          </a:p>
          <a:p>
            <a:pPr latinLnBrk="1">
              <a:lnSpc>
                <a:spcPts val="4100"/>
              </a:lnSpc>
              <a:tabLst>
                <a:tab pos="55559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C.比格犬提供了胚胎发育的场所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.该技术没有经过精子和卵细胞的结合</a:t>
            </a:r>
            <a:endParaRPr lang="en-US" altLang="zh-CN" sz="2400" dirty="0"/>
          </a:p>
        </p:txBody>
      </p:sp>
      <p:sp>
        <p:nvSpPr>
          <p:cNvPr id="5" name="QC_4_AS.31_1#e8a738d07?vop=1&amp;pid=7b3dcafee&amp;color=0,0,0&amp;vtp=1&amp;bbb=1&amp;hb=1"/>
          <p:cNvSpPr/>
          <p:nvPr/>
        </p:nvSpPr>
        <p:spPr>
          <a:xfrm>
            <a:off x="649224" y="3525284"/>
            <a:ext cx="10899648" cy="25986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从体细胞克隆北极狼的诞生过程可以看出，该过程使用了克隆技术，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A正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确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。细胞核控制着生物的生长、发育和遗传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，克隆北极狼的供核体细胞来自一只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北极狼的皮肤样本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，则克隆北极狼与该北极狼长得最像，B错误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。代孕母体是一只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比格犬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，比格犬提供了胚胎发育的场所，C正确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。该过程没有经过精子和卵细胞的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结合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，属于无性生殖，D正确。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2_1#a4fd9b4be?vop=1&amp;pid=7b3dcafee&amp;color=0,0,0&amp;vtp=1&amp;bt=1&amp;bbb=1&amp;h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11.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传统文化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[2025山东东营调研]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我国自古以来就有以茶待客的传统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，茶树栽培历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史悠久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。为保持茶树品种的优良性状，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一般不采用的技术是(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33_1#a4fd9b4be.bracket?vop=1&amp;pid=7b3dcafee&amp;color=0,0,0&amp;vpa=11&amp;vtp=1"/>
          <p:cNvSpPr/>
          <p:nvPr/>
        </p:nvSpPr>
        <p:spPr>
          <a:xfrm>
            <a:off x="8806593" y="141137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32_2#a4fd9b4be.choices?vop=1&amp;pid=7b3dcafee&amp;color=0,0,0&amp;vtp=1&amp;bbb=1"/>
          <p:cNvSpPr/>
          <p:nvPr/>
        </p:nvSpPr>
        <p:spPr>
          <a:xfrm>
            <a:off x="649224" y="1965152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300"/>
              </a:lnSpc>
              <a:tabLst>
                <a:tab pos="3095478" algn="l"/>
                <a:tab pos="5555956" algn="l"/>
                <a:tab pos="801643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.种子繁殖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B.扦插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C.嫁接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.组织培养</a:t>
            </a:r>
            <a:endParaRPr lang="en-US" altLang="zh-CN" sz="2400" dirty="0"/>
          </a:p>
        </p:txBody>
      </p:sp>
      <p:sp>
        <p:nvSpPr>
          <p:cNvPr id="5" name="QC_4_AS.34_1#a4fd9b4be?vop=1&amp;pid=7b3dcafee&amp;color=0,0,0&amp;vtp=1&amp;bbb=1&amp;hb=1"/>
          <p:cNvSpPr/>
          <p:nvPr/>
        </p:nvSpPr>
        <p:spPr>
          <a:xfrm>
            <a:off x="649224" y="2516015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扦插、嫁接、组织培养都没有经过两性生殖细胞的结合，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属于无性生殖。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无性生殖有利于保持母体的优良性状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。故选A。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5_1#12d18f04e?vop=1&amp;pid=7b3dcafee&amp;color=0,0,0&amp;vtp=1&amp;bt=1&amp;bbb=1&amp;hb=1"/>
          <p:cNvSpPr/>
          <p:nvPr/>
        </p:nvSpPr>
        <p:spPr>
          <a:xfrm>
            <a:off x="649224" y="864000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果园的工人每年都会通过嫁接的方式培育新果树。例如，鸭梨果大味甜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抗病能力弱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；杜梨果小味涩，但抗病能力强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。现欲将鸭梨树带芽的枝条嫁接到杜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梨植株上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，来获得新梨树。据此回答12题、13题。</a:t>
            </a:r>
            <a:endParaRPr lang="en-US" altLang="zh-CN" sz="2400" dirty="0"/>
          </a:p>
        </p:txBody>
      </p:sp>
      <p:sp>
        <p:nvSpPr>
          <p:cNvPr id="3" name="QC_5_BD.36_1#09f911a4a?vop=1&amp;pid=12d18f04e&amp;color=0,0,0&amp;vtp=1&amp;bbb=1"/>
          <p:cNvSpPr/>
          <p:nvPr/>
        </p:nvSpPr>
        <p:spPr>
          <a:xfrm>
            <a:off x="649224" y="2512523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[2025广东深圳期中]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嫁接能否取得成功的关键是(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AN.37_1#09f911a4a.bracket?vop=1&amp;pid=12d18f04e&amp;color=0,0,0&amp;vpa=12&amp;vtp=1"/>
          <p:cNvSpPr/>
          <p:nvPr/>
        </p:nvSpPr>
        <p:spPr>
          <a:xfrm>
            <a:off x="7676293" y="2510618"/>
            <a:ext cx="423863" cy="4881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36_2#09f911a4a.choices?vop=1&amp;pid=12d18f04e&amp;color=0,0,0&amp;vtp=1&amp;bbb=1"/>
              <p:cNvSpPr/>
              <p:nvPr/>
            </p:nvSpPr>
            <p:spPr>
              <a:xfrm>
                <a:off x="649224" y="3063386"/>
                <a:ext cx="10899648" cy="10333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400"/>
                  </a:lnSpc>
                  <a:tabLst>
                    <a:tab pos="5555956" algn="l"/>
                  </a:tabLst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.接穗是否抗病虫害</a:t>
                </a:r>
                <a:r>
                  <a:rPr lang="en-US" altLang="zh-CN" sz="24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.砧木的根是否发达</a:t>
                </a:r>
                <a:endParaRPr lang="en-US" altLang="zh-CN" sz="2400" dirty="0"/>
              </a:p>
              <a:p>
                <a:pPr latinLnBrk="1">
                  <a:lnSpc>
                    <a:spcPts val="4200"/>
                  </a:lnSpc>
                  <a:tabLst>
                    <a:tab pos="5555956" algn="l"/>
                  </a:tabLst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C.接穗和砧木的形成层是否紧密贴合</a:t>
                </a:r>
                <a:r>
                  <a:rPr lang="en-US" altLang="zh-CN" sz="24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.有无将树皮割成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形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C_5_BD.36_2#09f911a4a.choices?vop=1&amp;pid=12d18f04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3063386"/>
                <a:ext cx="10899648" cy="1033399"/>
              </a:xfrm>
              <a:prstGeom prst="rect">
                <a:avLst/>
              </a:prstGeom>
              <a:blipFill>
                <a:blip r:embed="rId3"/>
                <a:stretch>
                  <a:fillRect l="-1734" b="-177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5_AS.38_1#09f911a4a?vop=1&amp;pid=12d18f04e&amp;color=0,0,0&amp;vtp=1&amp;bbb=1"/>
          <p:cNvSpPr/>
          <p:nvPr/>
        </p:nvSpPr>
        <p:spPr>
          <a:xfrm>
            <a:off x="649224" y="4104405"/>
            <a:ext cx="11015663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嫁接能否取得成功的关键是接穗和砧木的形成层是否紧密贴合。故选C。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9_1#431b7688f?vop=1&amp;pid=12d18f04e&amp;color=0,0,0&amp;vtp=1&amp;bt=1&amp;bbb=1"/>
          <p:cNvSpPr/>
          <p:nvPr/>
        </p:nvSpPr>
        <p:spPr>
          <a:xfrm>
            <a:off x="649224" y="859537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[2025广东深圳期中]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嫁接成功后，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接穗上所结的果实应该(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5_AN.40_1#431b7688f.bracket?vop=1&amp;pid=12d18f04e&amp;color=0,0,0&amp;vpa=13&amp;vtp=1"/>
          <p:cNvSpPr/>
          <p:nvPr/>
        </p:nvSpPr>
        <p:spPr>
          <a:xfrm>
            <a:off x="8882793" y="857632"/>
            <a:ext cx="441325" cy="4881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5_BD.39_2#431b7688f.choices?vop=1&amp;pid=12d18f04e&amp;color=0,0,0&amp;vtp=1&amp;bbb=1"/>
          <p:cNvSpPr/>
          <p:nvPr/>
        </p:nvSpPr>
        <p:spPr>
          <a:xfrm>
            <a:off x="649224" y="1400238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300"/>
              </a:lnSpc>
              <a:tabLst>
                <a:tab pos="2790678" algn="l"/>
                <a:tab pos="5555956" algn="l"/>
                <a:tab pos="832123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.果大味甜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B.果大味涩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C.果小味甜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.果小味涩</a:t>
            </a:r>
            <a:endParaRPr lang="en-US" altLang="zh-CN" sz="2400" dirty="0"/>
          </a:p>
        </p:txBody>
      </p:sp>
      <p:sp>
        <p:nvSpPr>
          <p:cNvPr id="5" name="QC_5_AS.41_1#431b7688f?vop=1&amp;pid=12d18f04e&amp;color=0,0,0&amp;vtp=1&amp;bbb=1&amp;hb=1"/>
          <p:cNvSpPr/>
          <p:nvPr/>
        </p:nvSpPr>
        <p:spPr>
          <a:xfrm>
            <a:off x="649224" y="1951101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根据题意，接穗是鸭梨树带芽的枝条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，接穗上结的果实保持鸭梨的遗传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特性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，因此，嫁接成功后，接穗上所结的果实应该果大味甜。故选A。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2_1#85d2356e2?vop=1&amp;pid=7b3dcafee&amp;color=0,0,0&amp;vtp=1&amp;bt=1&amp;bbb=1&amp;h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[2025江西南昌期中</a:t>
            </a:r>
            <a:r>
              <a:rPr lang="en-US" altLang="zh-CN" sz="24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]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要在短时间内快速繁殖出大量无病毒感染的红玫瑰并用于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广泛栽培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你认为最好的方法是(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43_1#85d2356e2.bracket?vop=1&amp;pid=7b3dcafee&amp;color=0,0,0&amp;vpa=14&amp;vtp=1"/>
          <p:cNvSpPr/>
          <p:nvPr/>
        </p:nvSpPr>
        <p:spPr>
          <a:xfrm>
            <a:off x="5148992" y="141137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4_BD.42_2#85d2356e2.choices?vop=1&amp;pid=7b3dcafee&amp;color=0,0,0&amp;vtp=1&amp;bbb=1"/>
          <p:cNvSpPr/>
          <p:nvPr/>
        </p:nvSpPr>
        <p:spPr>
          <a:xfrm>
            <a:off x="649224" y="1965152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300"/>
              </a:lnSpc>
              <a:tabLst>
                <a:tab pos="2638278" algn="l"/>
                <a:tab pos="5251156" algn="l"/>
                <a:tab pos="786403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.嫁接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B.扦插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C.压条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.组织培养</a:t>
            </a:r>
            <a:endParaRPr lang="en-US" altLang="zh-CN" sz="2400" dirty="0"/>
          </a:p>
        </p:txBody>
      </p:sp>
      <p:sp>
        <p:nvSpPr>
          <p:cNvPr id="5" name="QC_4_AS.44_1#85d2356e2?vop=1&amp;pid=7b3dcafee&amp;color=0,0,0&amp;vtp=1&amp;bbb=1&amp;hb=1"/>
          <p:cNvSpPr/>
          <p:nvPr/>
        </p:nvSpPr>
        <p:spPr>
          <a:xfrm>
            <a:off x="649224" y="2516015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利用组织培养技术可以快速大量繁殖植物，实现幼苗“工厂化”生产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，还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可以获得无病毒植株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。可见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，要在短时间内快速繁殖出大量无病毒感染的红玫瑰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并用于广泛栽培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，应该选择组织培养，D符合题意。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5_1#0af118179?vop=1&amp;pid=7b3dcafee&amp;color=0,0,0&amp;vtp=1&amp;bt=1&amp;bbb=1&amp;h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[2025河南郑州期末</a:t>
            </a:r>
            <a:r>
              <a:rPr lang="en-US" altLang="zh-CN" sz="24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]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在牡丹节上常可以看到一株牡丹上面开放着不同颜色的花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朵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下列繁殖方式与此种繁殖方式不同的是(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46_1#0af118179.bracket?vop=1&amp;pid=7b3dcafee&amp;color=0,0,0&amp;vpa=15&amp;vtp=1"/>
          <p:cNvSpPr/>
          <p:nvPr/>
        </p:nvSpPr>
        <p:spPr>
          <a:xfrm>
            <a:off x="6685693" y="1411370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45_2#0af118179.choices?vop=1&amp;pid=7b3dcafee&amp;color=0,0,0&amp;vtp=1&amp;bbb=1"/>
          <p:cNvSpPr/>
          <p:nvPr/>
        </p:nvSpPr>
        <p:spPr>
          <a:xfrm>
            <a:off x="649224" y="1971820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55595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.蟹爪兰嫁接到仙人掌上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.春种一粒粟，秋收万颗子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5559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C.酵母菌的出芽生殖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.草履虫的分裂生殖</a:t>
            </a:r>
            <a:endParaRPr lang="en-US" altLang="zh-CN" sz="2400" dirty="0"/>
          </a:p>
        </p:txBody>
      </p:sp>
      <p:sp>
        <p:nvSpPr>
          <p:cNvPr id="5" name="QC_4_AS.47_1#0af118179?vop=1&amp;pid=7b3dcafee&amp;color=0,0,0&amp;vtp=1&amp;bbb=1&amp;hb=1"/>
          <p:cNvSpPr/>
          <p:nvPr/>
        </p:nvSpPr>
        <p:spPr>
          <a:xfrm>
            <a:off x="649224" y="3075450"/>
            <a:ext cx="10899648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一株牡丹上面开放着不同颜色的花朵，是采用了嫁接技术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，属于无性生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殖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。“蟹爪兰嫁接到仙人掌上”“酵母菌的出芽生殖”“草履虫的分裂生殖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”都属于无性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生殖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；“春种一粒粟，秋收万颗子”经过了两性生殖细胞的结合，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属于有性生殖，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与题述繁殖方式不同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。故选B。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8_1#527b2028b?vop=1&amp;pid=7b3dcafee&amp;color=0,0,0&amp;vtp=1&amp;bt=1&amp;bbb=1&amp;h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16.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[2025河北邯郸期末]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玉米是全球产量较高的农作物，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其具有较高的营养价值。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如图是玉米植株的某种培育过程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相关叙述错误的是(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49_1#527b2028b.bracket?vop=1&amp;pid=7b3dcafee&amp;color=0,0,0&amp;vpa=16&amp;vtp=1"/>
          <p:cNvSpPr/>
          <p:nvPr/>
        </p:nvSpPr>
        <p:spPr>
          <a:xfrm>
            <a:off x="7892193" y="141137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pic>
        <p:nvPicPr>
          <p:cNvPr id="4" name="QC_4_BD.48_2#527b2028b?htil=4&amp;vop=1&amp;pid=7b3dcafe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93330" y="2036209"/>
            <a:ext cx="4370832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48_3#527b2028b.choices?htil=4&amp;vop=1&amp;pid=7b3dcafee&amp;color=0,0,0&amp;vtp=1&amp;bbb=1&amp;hb=1"/>
              <p:cNvSpPr/>
              <p:nvPr/>
            </p:nvSpPr>
            <p:spPr>
              <a:xfrm>
                <a:off x="649224" y="1971820"/>
                <a:ext cx="6391656" cy="27097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A.该过程是植物组织培养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，需要在无菌条件下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进行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为形成愈伤组织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.图中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能保持母本的优良性状</a:t>
                </a:r>
                <a:endParaRPr lang="en-US" altLang="zh-CN" sz="24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.通过该培养过程，可以培育出玉米新品种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C_4_BD.48_3#527b2028b.choices?htil=4&amp;vop=1&amp;pid=7b3dcafe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971820"/>
                <a:ext cx="6391656" cy="2709799"/>
              </a:xfrm>
              <a:prstGeom prst="rect">
                <a:avLst/>
              </a:prstGeom>
              <a:blipFill>
                <a:blip r:embed="rId4"/>
                <a:stretch>
                  <a:fillRect l="-2958" b="-67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50_1#527b2028b?vop=1&amp;pid=7b3dcafee&amp;color=0,0,0&amp;vtp=1&amp;bt=1&amp;bbb=1&amp;hb=1"/>
              <p:cNvSpPr/>
              <p:nvPr/>
            </p:nvSpPr>
            <p:spPr>
              <a:xfrm>
                <a:off x="649224" y="864000"/>
                <a:ext cx="10899648" cy="27097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利用玉米根尖在无菌条件下培养得到完整植株，这是植物组织培养，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A正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确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。植物组织培养的过程为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获取植物体的部分组织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</m:t>
                        </m:r>
                        <m:r>
                          <m:rPr>
                            <m:sty m:val="p"/>
                          </m:rPr>
                          <a:rPr lang="en-US" altLang="zh-CN" sz="2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</m:d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形成愈伤组织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</m:t>
                        </m:r>
                        <m:r>
                          <m:rPr>
                            <m:sty m:val="p"/>
                          </m:rPr>
                          <a:rPr lang="en-US" altLang="zh-CN" sz="2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d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分化成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丛芽</a:t>
                </a:r>
                <a14:m>
                  <m:oMath xmlns:m="http://schemas.openxmlformats.org/officeDocument/2006/math">
                    <m:r>
                      <a:rPr lang="en-US" altLang="zh-CN" sz="24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“试管苗”生根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</m:t>
                        </m:r>
                        <m:r>
                          <m:rPr>
                            <m:sty m:val="p"/>
                          </m:rPr>
                          <a:rPr lang="en-US" altLang="zh-CN" sz="2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完整的植株，B正确。植物组织培养属于无性生殖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，无性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生殖能保持母本的优良性状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，C正确。无性生殖过程中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，遗传物质一般不会发生改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变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，所以不能培育出玉米新品种，D错误。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AS.50_1#527b2028b?vop=1&amp;pid=7b3dcafe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2709799"/>
              </a:xfrm>
              <a:prstGeom prst="rect">
                <a:avLst/>
              </a:prstGeom>
              <a:blipFill>
                <a:blip r:embed="rId3"/>
                <a:stretch>
                  <a:fillRect l="-1734" r="-1510" b="-67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1_1#c46134f41?vop=1&amp;pid=7b3dcafee&amp;color=0,0,0&amp;vtp=1&amp;bt=1&amp;bbb=1&amp;hb=1"/>
          <p:cNvSpPr/>
          <p:nvPr/>
        </p:nvSpPr>
        <p:spPr>
          <a:xfrm>
            <a:off x="649224" y="864000"/>
            <a:ext cx="10899648" cy="9095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17.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[2025山东济南实验初级中学月考]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马铃薯通常通过块茎繁殖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，也可以通过种子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繁殖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下列叙述错误的是(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52_1#c46134f41.bracket?vop=1&amp;pid=7b3dcafee&amp;color=0,0,0&amp;vpa=17&amp;vtp=1"/>
          <p:cNvSpPr/>
          <p:nvPr/>
        </p:nvSpPr>
        <p:spPr>
          <a:xfrm>
            <a:off x="4234592" y="1339615"/>
            <a:ext cx="441325" cy="43097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51_2#c46134f41.choices?vop=1&amp;pid=7b3dcafee&amp;color=0,0,0&amp;vtp=1&amp;bbb=1"/>
          <p:cNvSpPr/>
          <p:nvPr/>
        </p:nvSpPr>
        <p:spPr>
          <a:xfrm>
            <a:off x="649224" y="1825136"/>
            <a:ext cx="10899648" cy="1874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A.马铃薯块茎任意切块，每个小块都能发芽长出幼苗</a:t>
            </a:r>
            <a:endParaRPr lang="en-US" altLang="zh-CN" sz="2400" dirty="0"/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.利用马铃薯块茎繁殖，可以保留母体的优良性状</a:t>
            </a:r>
            <a:endParaRPr lang="en-US" altLang="zh-CN" sz="2400" dirty="0"/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.马铃薯种子中的胚是由受精卵发育而来的</a:t>
            </a:r>
            <a:endParaRPr lang="en-US" altLang="zh-CN" sz="2400" dirty="0"/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.通过种子繁殖的后代具有更好的适应性</a:t>
            </a:r>
            <a:endParaRPr lang="en-US" altLang="zh-CN" sz="2400" dirty="0"/>
          </a:p>
        </p:txBody>
      </p:sp>
      <p:sp>
        <p:nvSpPr>
          <p:cNvPr id="5" name="QC_4_AS.53_1#c46134f41?vop=1&amp;pid=7b3dcafee&amp;color=0,0,0&amp;vtp=1&amp;bbb=1&amp;hb=1"/>
          <p:cNvSpPr/>
          <p:nvPr/>
        </p:nvSpPr>
        <p:spPr>
          <a:xfrm>
            <a:off x="649224" y="3742836"/>
            <a:ext cx="10899648" cy="23573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马铃薯块茎上必须带有芽眼，这是马铃薯发芽的关键部位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。没有芽眼的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切块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，即使环境条件适宜，也很难发芽，A错误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。利用马铃薯块茎繁殖属于无性生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殖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，这种生殖方式不经过两性生殖细胞的结合，由母体直接产生新个体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，可以保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留母体的优良性状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，B正确。马铃薯种子中的胚是由受精卵发育而来的，C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正确。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通过种子繁殖的后代具有更好的适应性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，D正确。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4_1#1b7185e3a?vop=1&amp;pid=7b3dcafee&amp;color=0,0,0&amp;vtp=1&amp;bt=1&amp;bbb=1&amp;h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18.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[2025福建厦门期中]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来自同一亲本的雌蜂幼虫能发育成蜂王或工蜂（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如图），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下列关于蜂王和工蜂的说法正确的是(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55_1#1b7185e3a.bracket?vop=1&amp;pid=7b3dcafee&amp;color=0,0,0&amp;vpa=18&amp;vtp=1"/>
          <p:cNvSpPr/>
          <p:nvPr/>
        </p:nvSpPr>
        <p:spPr>
          <a:xfrm>
            <a:off x="5758592" y="141137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pic>
        <p:nvPicPr>
          <p:cNvPr id="4" name="QC_4_BD.54_2#1b7185e3a?htil=5&amp;vop=1&amp;pid=7b3dcafee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06469" y="2036209"/>
            <a:ext cx="4206240" cy="170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4_BD.54_3#1b7185e3a.choices?htil=5&amp;vop=1&amp;pid=7b3dcafee&amp;color=0,0,0&amp;vtp=1&amp;bbb=1&amp;hs=1"/>
          <p:cNvSpPr/>
          <p:nvPr/>
        </p:nvSpPr>
        <p:spPr>
          <a:xfrm>
            <a:off x="649224" y="1971820"/>
            <a:ext cx="65562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3386074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.发育过程受环境影响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.蜂王一般是雄性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3386074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C.发育起点为雌蜂幼虫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.发育过程不经历蜕皮</a:t>
            </a:r>
            <a:endParaRPr lang="en-US" altLang="zh-CN" sz="2400" dirty="0"/>
          </a:p>
        </p:txBody>
      </p:sp>
      <p:sp>
        <p:nvSpPr>
          <p:cNvPr id="6" name="QC_4_AS.56_1#1b7185e3a?vop=1&amp;pid=7b3dcafee&amp;color=0,0,0&amp;vtp=1&amp;bbb=1&amp;hb=1&amp;hs=1"/>
          <p:cNvSpPr/>
          <p:nvPr/>
        </p:nvSpPr>
        <p:spPr>
          <a:xfrm>
            <a:off x="649224" y="3851039"/>
            <a:ext cx="10899648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由题图可知，生物的发育过程受环境因素的影响，A正确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。蜂王是由雌蜂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幼虫发育成的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，因此蜂王是雌性，B错误。蜂王和工蜂的发育起点是受精卵，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C错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误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。蜂王和工蜂体表具有外骨骼，因为外骨骼不能随着虫体的生长而生长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，所以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生长发育过程要经历蜕皮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，D错误。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7_1#41f3fa830?vop=1&amp;pid=7b3dcafee&amp;color=0,0,0&amp;vtp=1&amp;bt=1&amp;bbb=1&amp;h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19.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[2025广东阳江二模]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科研人员研究了某些因素对无患子树嫁接成活率的影响，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如表所示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下列分析错误的是(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8" name="QC_4_BD.57_2#41f3fa830?colgroup=4,24,5&amp;vop=1&amp;pid=7b3dcafee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1118139"/>
                  </p:ext>
                </p:extLst>
              </p:nvPr>
            </p:nvGraphicFramePr>
            <p:xfrm>
              <a:off x="649224" y="2036209"/>
              <a:ext cx="10853928" cy="2951165"/>
            </p:xfrm>
            <a:graphic>
              <a:graphicData uri="http://schemas.openxmlformats.org/drawingml/2006/table">
                <a:tbl>
                  <a:tblPr/>
                  <a:tblGrid>
                    <a:gridCol w="13716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88950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79145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80136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471551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组别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接穗的状态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成活率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(%)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84950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直径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cm</m:t>
                              </m:r>
                              <m:r>
                                <a:rPr lang="en-US" altLang="zh-CN" sz="2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留芽个数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（</a:t>
                          </a:r>
                          <a:r>
                            <a:rPr lang="en-US" altLang="zh-CN" sz="24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个）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9866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0.5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75.3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9866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75.8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9866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1.0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57.3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49866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57.6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8" name="QC_4_BD.57_2#41f3fa830?colgroup=4,24,5&amp;vop=1&amp;pid=7b3dcafee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1118139"/>
                  </p:ext>
                </p:extLst>
              </p:nvPr>
            </p:nvGraphicFramePr>
            <p:xfrm>
              <a:off x="649224" y="2036209"/>
              <a:ext cx="10853928" cy="2951165"/>
            </p:xfrm>
            <a:graphic>
              <a:graphicData uri="http://schemas.openxmlformats.org/drawingml/2006/table">
                <a:tbl>
                  <a:tblPr/>
                  <a:tblGrid>
                    <a:gridCol w="13716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88950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79145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80136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471551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组别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接穗的状态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02027" t="-3822" r="-676" b="-2235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84950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7679" t="-103750" r="-228692" b="-43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留芽个数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（</a:t>
                          </a:r>
                          <a:r>
                            <a:rPr lang="en-US" altLang="zh-CN" sz="24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个）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9866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0.5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75.3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9866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75.8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9866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1.0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57.3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49866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57.6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split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9_1#41f3fa830.choices?vop=1&amp;pid=7b3dcafee&amp;color=0,0,0&amp;mp=1&amp;vtp=1&amp;bt=1&amp;bbb=1"/>
          <p:cNvSpPr/>
          <p:nvPr/>
        </p:nvSpPr>
        <p:spPr>
          <a:xfrm>
            <a:off x="649224" y="864000"/>
            <a:ext cx="10899648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A.实验的变量分别是接穗直径和留芽个数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.接穗和砧木的形成层属于分生组织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.无患子树接穗直径增大可以提高嫁接成活率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.接穗的留芽个数对嫁接成活率影响不大</a:t>
            </a:r>
            <a:endParaRPr lang="en-US" altLang="zh-CN" sz="2400" dirty="0"/>
          </a:p>
        </p:txBody>
      </p:sp>
      <p:sp>
        <p:nvSpPr>
          <p:cNvPr id="3" name="QC_4_AS.60_1#41f3fa830?vop=1&amp;pid=7b3dcafee&amp;color=0,0,0&amp;vtp=1&amp;bbb=1&amp;hb=1"/>
          <p:cNvSpPr/>
          <p:nvPr/>
        </p:nvSpPr>
        <p:spPr>
          <a:xfrm>
            <a:off x="649224" y="3065291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根据表格数据可知，在接穗留芽个数相同的情况下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，无患子树接穗直径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增大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，会降低嫁接成活率，C错误。</a:t>
            </a:r>
            <a:endParaRPr lang="en-US" altLang="zh-CN" sz="2400" dirty="0"/>
          </a:p>
        </p:txBody>
      </p:sp>
      <p:sp>
        <p:nvSpPr>
          <p:cNvPr id="4" name="QC_4_AN.58_1#41f3fa830.bracket?vop=1&amp;pid=7b3dcafee&amp;color=0,0,0&amp;vpa=19&amp;vtp=1&amp;answeroption=C">
            <a:extLst>
              <a:ext uri="{FF2B5EF4-FFF2-40B4-BE49-F238E27FC236}">
                <a16:creationId xmlns:a16="http://schemas.microsoft.com/office/drawing/2014/main" id="{B55FE160-3ADC-3249-5312-7323BCDB91BD}"/>
              </a:ext>
            </a:extLst>
          </p:cNvPr>
          <p:cNvSpPr txBox="1"/>
          <p:nvPr/>
        </p:nvSpPr>
        <p:spPr>
          <a:xfrm>
            <a:off x="522224" y="206542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61_1#9bce79eda?vop=1&amp;pid=7b3dcafee&amp;color=0,0,0&amp;vtp=1&amp;bt=1&amp;bbb=1&amp;hb=1"/>
          <p:cNvSpPr/>
          <p:nvPr/>
        </p:nvSpPr>
        <p:spPr>
          <a:xfrm>
            <a:off x="649224" y="864000"/>
            <a:ext cx="10899648" cy="9984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[2025山东东营期末]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如图是生物生殖和发育有关的概念图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。下列有关说法不正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确的是(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62_1#9bce79eda.bracket?vop=1&amp;pid=7b3dcafee&amp;color=0,0,0&amp;vpa=20&amp;vtp=1"/>
          <p:cNvSpPr/>
          <p:nvPr/>
        </p:nvSpPr>
        <p:spPr>
          <a:xfrm>
            <a:off x="1796192" y="1390161"/>
            <a:ext cx="441325" cy="46907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pic>
        <p:nvPicPr>
          <p:cNvPr id="4" name="QC_4_BD.61_2#9bce79eda?htil=6&amp;vop=1&amp;pid=7b3dcafee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68312" y="1527066"/>
            <a:ext cx="4453128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4_BD.61_3#9bce79eda.choices?htil=6&amp;vop=1&amp;pid=7b3dcafee&amp;color=0,0,0&amp;vtp=1&amp;bbb=1&amp;hs=1"/>
          <p:cNvSpPr/>
          <p:nvPr/>
        </p:nvSpPr>
        <p:spPr>
          <a:xfrm>
            <a:off x="649224" y="1926227"/>
            <a:ext cx="6309360" cy="20652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A.①表示无性生殖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.有性生殖产生的后代具有更加丰富的多样性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.嫁接分为枝接和芽接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.②表示卵细胞</a:t>
            </a:r>
            <a:endParaRPr lang="en-US" altLang="zh-CN" sz="2400" dirty="0"/>
          </a:p>
        </p:txBody>
      </p:sp>
      <p:sp>
        <p:nvSpPr>
          <p:cNvPr id="6" name="QC_4_AS.63_1#9bce79eda?vop=1&amp;pid=7b3dcafee&amp;color=0,0,0&amp;vtp=1&amp;bbb=1&amp;hb=1&amp;hs=1"/>
          <p:cNvSpPr/>
          <p:nvPr/>
        </p:nvSpPr>
        <p:spPr>
          <a:xfrm>
            <a:off x="649224" y="4059827"/>
            <a:ext cx="10899648" cy="20652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生物的生殖方式根据有无两性生殖细胞的结合可分为有性生殖和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①无性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生殖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，常见的无性生殖方式有嫁接、扦插等，A正确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。有性生殖产生的后代具有更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加丰富的多样性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，B正确。嫁接分为枝接和芽接，C正确。有性生殖是由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②受精卵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发育成新个体的生殖方式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，D错误。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64_1#9bce79eda?vop=1&amp;pid=7b3dcafee&amp;color=0,0,0&amp;vtp=1&amp;bt=1&amp;bbb=1"/>
          <p:cNvSpPr/>
          <p:nvPr/>
        </p:nvSpPr>
        <p:spPr>
          <a:xfrm>
            <a:off x="649224" y="864000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上分总结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比较有性生殖和无性生殖</a:t>
            </a:r>
            <a:endParaRPr lang="en-US" altLang="zh-CN" sz="2400" dirty="0"/>
          </a:p>
        </p:txBody>
      </p:sp>
      <p:graphicFrame>
        <p:nvGraphicFramePr>
          <p:cNvPr id="31" name="QC_4_EX.64_2#9bce79eda?colgroup=9,15,8&amp;vop=1&amp;pid=7b3dcafee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2643549"/>
              </p:ext>
            </p:extLst>
          </p:nvPr>
        </p:nvGraphicFramePr>
        <p:xfrm>
          <a:off x="649224" y="1476775"/>
          <a:ext cx="10853928" cy="2942336"/>
        </p:xfrm>
        <a:graphic>
          <a:graphicData uri="http://schemas.openxmlformats.org/drawingml/2006/table">
            <a:tbl>
              <a:tblPr/>
              <a:tblGrid>
                <a:gridCol w="30540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017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98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生殖方式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有性生殖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无性生殖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5834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概念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由两性生殖细胞结合形成受精卵</a:t>
                      </a:r>
                      <a:r>
                        <a:rPr lang="en-US" altLang="zh-CN" sz="2400" b="0" i="0" spc="-10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再由受精卵发育成新个体的生殖</a:t>
                      </a:r>
                      <a:endParaRPr lang="en-US" altLang="zh-CN" sz="1200" dirty="0"/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方式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不经过两性生殖细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胞的结合</a:t>
                      </a:r>
                      <a:r>
                        <a:rPr lang="en-US" altLang="zh-CN" sz="2400" b="0" i="0" spc="-10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由母体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直接产生新个体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两性生殖细胞结合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繁殖速度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9c869cb57?pid=6b08bb798&amp;color=46,117,182&amp;vtp=1&amp;bt=1&amp;bbb=1"/>
          <p:cNvSpPr/>
          <p:nvPr/>
        </p:nvSpPr>
        <p:spPr>
          <a:xfrm>
            <a:off x="649224" y="859536"/>
            <a:ext cx="10899648" cy="5093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二、非选择题（本大题共4小题，共60分）</a:t>
            </a:r>
            <a:endParaRPr lang="en-US" altLang="zh-CN" sz="2800" dirty="0"/>
          </a:p>
        </p:txBody>
      </p:sp>
      <p:sp>
        <p:nvSpPr>
          <p:cNvPr id="3" name="C_4_BD#ffda045db?pid=9c869cb57&amp;color=0,0,0&amp;vtp=1&amp;bbb=1"/>
          <p:cNvSpPr/>
          <p:nvPr/>
        </p:nvSpPr>
        <p:spPr>
          <a:xfrm>
            <a:off x="649224" y="1428481"/>
            <a:ext cx="10899648" cy="4730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（一）识图作答题</a:t>
            </a:r>
            <a:endParaRPr lang="en-US" altLang="zh-CN" sz="2600" dirty="0"/>
          </a:p>
        </p:txBody>
      </p:sp>
      <p:pic>
        <p:nvPicPr>
          <p:cNvPr id="4" name="QO_5_BD.65_1#789633c72?htil=7&amp;vop=1&amp;pid=ffda045db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82512" y="2001520"/>
            <a:ext cx="5148072" cy="224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5_BD.65_2#789633c72?htil=7&amp;vop=1&amp;pid=ffda045db&amp;color=0,0,0&amp;vtp=1&amp;bbb=1&amp;hb=1&amp;hs=1"/>
          <p:cNvSpPr/>
          <p:nvPr/>
        </p:nvSpPr>
        <p:spPr>
          <a:xfrm>
            <a:off x="649224" y="1955800"/>
            <a:ext cx="5614416" cy="14175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21.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[2025河北秦皇岛期末]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（14分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）如图是</a:t>
            </a:r>
          </a:p>
          <a:p>
            <a:pPr latinLnBrk="1"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男女生殖系统的部分结构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，其中Ⅰ、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Ⅱ表示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生理过程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。请据图回答问题。</a:t>
            </a:r>
            <a:endParaRPr lang="en-US" altLang="zh-CN" sz="2400" dirty="0"/>
          </a:p>
        </p:txBody>
      </p:sp>
      <p:sp>
        <p:nvSpPr>
          <p:cNvPr id="6" name="QB_6_BD.66_1#2f88f1501?htil=7&amp;vop=1&amp;pid=789633c72&amp;color=0,0,0&amp;vtp=1&amp;bbb=1&amp;hb=1&amp;hs=1"/>
          <p:cNvSpPr/>
          <p:nvPr/>
        </p:nvSpPr>
        <p:spPr>
          <a:xfrm>
            <a:off x="649224" y="3406458"/>
            <a:ext cx="5614416" cy="9222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图甲中男性的性腺是［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］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</a:p>
          <a:p>
            <a:pPr algn="l"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其能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7" name="QB_6_AN.67_1#2f88f1501.blank?vop=1&amp;pid=789633c72&amp;color=0,0,0&amp;vpa=21&amp;vtp=1"/>
          <p:cNvSpPr/>
          <p:nvPr/>
        </p:nvSpPr>
        <p:spPr>
          <a:xfrm>
            <a:off x="4475892" y="3380867"/>
            <a:ext cx="373063" cy="450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</a:t>
            </a:r>
            <a:endParaRPr lang="en-US" altLang="zh-CN" sz="2400" dirty="0"/>
          </a:p>
        </p:txBody>
      </p:sp>
      <p:sp>
        <p:nvSpPr>
          <p:cNvPr id="8" name="QB_6_AN.68_1#2f88f1501.blank?vop=1&amp;pid=789633c72&amp;color=0,0,0&amp;vpa=22&amp;vtp=1&amp;bbb=1"/>
          <p:cNvSpPr/>
          <p:nvPr/>
        </p:nvSpPr>
        <p:spPr>
          <a:xfrm>
            <a:off x="5314092" y="3380867"/>
            <a:ext cx="830263" cy="446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睾丸</a:t>
            </a:r>
            <a:endParaRPr lang="en-US" altLang="zh-CN" sz="2400" dirty="0"/>
          </a:p>
        </p:txBody>
      </p:sp>
      <p:sp>
        <p:nvSpPr>
          <p:cNvPr id="9" name="QB_6_AN.69_1#2f88f1501.blank?vop=1&amp;pid=789633c72&amp;color=0,0,0&amp;vpa=23&amp;vtp=1&amp;bbb=1"/>
          <p:cNvSpPr/>
          <p:nvPr/>
        </p:nvSpPr>
        <p:spPr>
          <a:xfrm>
            <a:off x="1275493" y="3853943"/>
            <a:ext cx="3268663" cy="4269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产生精子和分泌雄激素</a:t>
            </a:r>
            <a:endParaRPr lang="en-US" altLang="zh-CN" sz="2400" dirty="0"/>
          </a:p>
        </p:txBody>
      </p:sp>
      <p:sp>
        <p:nvSpPr>
          <p:cNvPr id="10" name="QB_6_AN.70_1#2f88f1501.blank?vop=1&amp;pid=789633c72&amp;color=0,0,0&amp;vpa=24&amp;vtp=1&amp;bbb=1"/>
          <p:cNvSpPr/>
          <p:nvPr/>
        </p:nvSpPr>
        <p:spPr>
          <a:xfrm>
            <a:off x="664663" y="4784789"/>
            <a:ext cx="830263" cy="4269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精液</a:t>
            </a:r>
            <a:endParaRPr lang="en-US" altLang="zh-CN" sz="2400" dirty="0"/>
          </a:p>
        </p:txBody>
      </p:sp>
      <p:sp>
        <p:nvSpPr>
          <p:cNvPr id="11" name="QB_6_AS.71_1#2f88f1501?vop=1&amp;pid=789633c72&amp;color=0,0,0&amp;vtp=1&amp;bbb=1&amp;hb=1"/>
          <p:cNvSpPr/>
          <p:nvPr/>
        </p:nvSpPr>
        <p:spPr>
          <a:xfrm>
            <a:off x="649224" y="5310506"/>
            <a:ext cx="10899648" cy="9222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男性的性腺是4睾丸，能够产生精子，分泌雄激素。1精囊腺和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2前列腺产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生的黏液与精子合在一起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，形成精液。</a:t>
            </a:r>
            <a:endParaRPr lang="en-US" altLang="zh-CN" sz="2400" dirty="0"/>
          </a:p>
        </p:txBody>
      </p:sp>
      <p:sp>
        <p:nvSpPr>
          <p:cNvPr id="12" name="QB_6_BD.66_1#2f88f1501?htil=7&amp;vop=1&amp;pid=789633c72&amp;color=0,0,0&amp;vtp=1&amp;bbb=1&amp;hb=1&amp;hs=1">
            <a:extLst>
              <a:ext uri="{FF2B5EF4-FFF2-40B4-BE49-F238E27FC236}">
                <a16:creationId xmlns:a16="http://schemas.microsoft.com/office/drawing/2014/main" id="{5D205D00-69BF-50A3-B199-8128026E1CDB}"/>
              </a:ext>
            </a:extLst>
          </p:cNvPr>
          <p:cNvSpPr/>
          <p:nvPr/>
        </p:nvSpPr>
        <p:spPr>
          <a:xfrm>
            <a:off x="647994" y="4337304"/>
            <a:ext cx="10896012" cy="9222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1、2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产生的黏液与精子合在一起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，形成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2_1#82c507054?vop=1&amp;pid=789633c72&amp;color=0,0,0&amp;vtp=1&amp;bt=1&amp;bbb=1&amp;hb=1"/>
          <p:cNvSpPr/>
          <p:nvPr/>
        </p:nvSpPr>
        <p:spPr>
          <a:xfrm>
            <a:off x="649224" y="859537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（2）图乙中女性的性腺是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［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］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。过程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填序号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）表示胚泡植入子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宫内膜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6_AN.73_1#82c507054.blank?vop=1&amp;pid=789633c72&amp;color=0,0,0&amp;vpa=25&amp;vtp=1"/>
          <p:cNvSpPr/>
          <p:nvPr/>
        </p:nvSpPr>
        <p:spPr>
          <a:xfrm>
            <a:off x="4628292" y="831597"/>
            <a:ext cx="525463" cy="493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4" name="QB_6_AN.74_1#82c507054.blank?vop=1&amp;pid=789633c72&amp;color=0,0,0&amp;vpa=26&amp;vtp=1&amp;bbb=1"/>
          <p:cNvSpPr/>
          <p:nvPr/>
        </p:nvSpPr>
        <p:spPr>
          <a:xfrm>
            <a:off x="5542692" y="831597"/>
            <a:ext cx="830263" cy="493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卵巢</a:t>
            </a:r>
            <a:endParaRPr lang="en-US" altLang="zh-CN" sz="2400" dirty="0"/>
          </a:p>
        </p:txBody>
      </p:sp>
      <p:sp>
        <p:nvSpPr>
          <p:cNvPr id="5" name="QB_6_AN.75_1#82c507054.blank?vop=1&amp;pid=789633c72&amp;color=0,0,0&amp;vpa=27&amp;vtp=1"/>
          <p:cNvSpPr/>
          <p:nvPr/>
        </p:nvSpPr>
        <p:spPr>
          <a:xfrm>
            <a:off x="7346093" y="831597"/>
            <a:ext cx="417513" cy="49765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Ⅱ</a:t>
            </a:r>
            <a:endParaRPr lang="en-US" altLang="zh-CN" sz="2400" dirty="0"/>
          </a:p>
        </p:txBody>
      </p:sp>
      <p:sp>
        <p:nvSpPr>
          <p:cNvPr id="6" name="QB_6_AS.76_1#82c507054?vop=1&amp;pid=789633c72&amp;color=0,0,0&amp;vtp=1&amp;bbb=1"/>
          <p:cNvSpPr/>
          <p:nvPr/>
        </p:nvSpPr>
        <p:spPr>
          <a:xfrm>
            <a:off x="649224" y="1959673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女性的性腺是①卵巢。过程Ⅰ表示受精。过程Ⅱ表示胚泡植入子宫内膜。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6_BD.77_1#95a86b2e8?vop=1&amp;pid=789633c72&amp;color=0,0,0&amp;vtp=1&amp;bbb=1&amp;hb=1"/>
              <p:cNvSpPr/>
              <p:nvPr/>
            </p:nvSpPr>
            <p:spPr>
              <a:xfrm>
                <a:off x="649224" y="2510536"/>
                <a:ext cx="10899648" cy="10333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（3）“骨肉相连、血脉相通”可用来形容母子关系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。胎儿获得营养物质和氧的途径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是母体</a:t>
                </a:r>
                <a14:m>
                  <m:oMath xmlns:m="http://schemas.openxmlformats.org/officeDocument/2006/math">
                    <m:r>
                      <a:rPr lang="en-US" altLang="zh-CN" sz="2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2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14:m>
                  <m:oMath xmlns:m="http://schemas.openxmlformats.org/officeDocument/2006/math">
                    <m:r>
                      <a:rPr lang="en-US" altLang="zh-CN" sz="2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2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14:m>
                  <m:oMath xmlns:m="http://schemas.openxmlformats.org/officeDocument/2006/math">
                    <m:r>
                      <a:rPr lang="en-US" altLang="zh-CN" sz="2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胎儿。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7" name="QB_6_BD.77_1#95a86b2e8?vop=1&amp;pid=789633c7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510536"/>
                <a:ext cx="10899648" cy="1033399"/>
              </a:xfrm>
              <a:prstGeom prst="rect">
                <a:avLst/>
              </a:prstGeom>
              <a:blipFill>
                <a:blip r:embed="rId3"/>
                <a:stretch>
                  <a:fillRect l="-1734" r="-559" b="-153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B_6_AN.78_1#95a86b2e8.blank?vop=1&amp;pid=789633c72&amp;color=0,0,0&amp;vpa=28&amp;vtp=1&amp;bbb=1"/>
          <p:cNvSpPr/>
          <p:nvPr/>
        </p:nvSpPr>
        <p:spPr>
          <a:xfrm>
            <a:off x="1988281" y="3019806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胎盘</a:t>
            </a:r>
            <a:endParaRPr lang="en-US" altLang="zh-CN" sz="2400" dirty="0"/>
          </a:p>
        </p:txBody>
      </p:sp>
      <p:sp>
        <p:nvSpPr>
          <p:cNvPr id="9" name="QB_6_AN.79_1#95a86b2e8.blank?vop=1&amp;pid=789633c72&amp;color=0,0,0&amp;vpa=29&amp;vtp=1&amp;bbb=1"/>
          <p:cNvSpPr/>
          <p:nvPr/>
        </p:nvSpPr>
        <p:spPr>
          <a:xfrm>
            <a:off x="3310667" y="3019806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脐带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QB_6_AS.80_1#95a86b2e8?vop=1&amp;pid=789633c72&amp;color=0,0,0&amp;vtp=1&amp;bbb=1"/>
              <p:cNvSpPr/>
              <p:nvPr/>
            </p:nvSpPr>
            <p:spPr>
              <a:xfrm>
                <a:off x="649224" y="3607498"/>
                <a:ext cx="10899648" cy="4841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胎儿获得营养物质和氧的途径是母体</a:t>
                </a:r>
                <a14:m>
                  <m:oMath xmlns:m="http://schemas.openxmlformats.org/officeDocument/2006/math">
                    <m:r>
                      <a:rPr lang="en-US" altLang="zh-CN" sz="24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胎盘</a:t>
                </a:r>
                <a14:m>
                  <m:oMath xmlns:m="http://schemas.openxmlformats.org/officeDocument/2006/math">
                    <m:r>
                      <a:rPr lang="en-US" altLang="zh-CN" sz="24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脐带</a:t>
                </a:r>
                <a14:m>
                  <m:oMath xmlns:m="http://schemas.openxmlformats.org/officeDocument/2006/math">
                    <m:r>
                      <a:rPr lang="en-US" altLang="zh-CN" sz="24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胎儿。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10" name="QB_6_AS.80_1#95a86b2e8?vop=1&amp;pid=789633c7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3607498"/>
                <a:ext cx="10899648" cy="484124"/>
              </a:xfrm>
              <a:prstGeom prst="rect">
                <a:avLst/>
              </a:prstGeom>
              <a:blipFill>
                <a:blip r:embed="rId4"/>
                <a:stretch>
                  <a:fillRect l="-1734" t="-1266" b="-329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0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81_1#51f76c8e9?vop=1&amp;pid=ffda045db&amp;color=0,0,0&amp;vtp=1&amp;bt=1&amp;bbb=1"/>
          <p:cNvSpPr/>
          <p:nvPr/>
        </p:nvSpPr>
        <p:spPr>
          <a:xfrm>
            <a:off x="649224" y="864000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1" i="0" spc="-5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22.</a:t>
            </a:r>
            <a:r>
              <a:rPr lang="en-US" altLang="zh-CN" sz="2400" b="0" i="0" spc="-5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[2025安徽宿州调研]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（16分）如图所示是部分植物的生殖方式，请据图回答问题。</a:t>
            </a:r>
            <a:endParaRPr lang="en-US" altLang="zh-CN" sz="2400" spc="-50" dirty="0"/>
          </a:p>
        </p:txBody>
      </p:sp>
      <p:pic>
        <p:nvPicPr>
          <p:cNvPr id="3" name="QO_5_BD.81_2#51f76c8e9?vop=1&amp;pid=ffda045d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56" y="1476775"/>
            <a:ext cx="5349240" cy="242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6_BD.82_1#2a8502caf?vop=1&amp;pid=51f76c8e9&amp;color=0,0,0&amp;vtp=1&amp;bbb=1&amp;hb=1"/>
          <p:cNvSpPr/>
          <p:nvPr/>
        </p:nvSpPr>
        <p:spPr>
          <a:xfrm>
            <a:off x="649224" y="4029475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）图甲所示操作称为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是果农在生产实践中常用的繁殖方式，其中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①称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为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，②称为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B_6_AN.83_1#2a8502caf.blank?vop=1&amp;pid=51f76c8e9&amp;color=0,0,0&amp;vpa=30&amp;vtp=1&amp;bbb=1"/>
          <p:cNvSpPr/>
          <p:nvPr/>
        </p:nvSpPr>
        <p:spPr>
          <a:xfrm>
            <a:off x="3866292" y="4001535"/>
            <a:ext cx="830263" cy="493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嫁接</a:t>
            </a:r>
            <a:endParaRPr lang="en-US" altLang="zh-CN" sz="2400" dirty="0"/>
          </a:p>
        </p:txBody>
      </p:sp>
      <p:sp>
        <p:nvSpPr>
          <p:cNvPr id="6" name="QB_6_AN.84_1#2a8502caf.blank?vop=1&amp;pid=51f76c8e9&amp;color=0,0,0&amp;vpa=31&amp;vtp=1&amp;bbb=1"/>
          <p:cNvSpPr/>
          <p:nvPr/>
        </p:nvSpPr>
        <p:spPr>
          <a:xfrm>
            <a:off x="970693" y="453874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砧木</a:t>
            </a:r>
            <a:endParaRPr lang="en-US" altLang="zh-CN" sz="2400" dirty="0"/>
          </a:p>
        </p:txBody>
      </p:sp>
      <p:sp>
        <p:nvSpPr>
          <p:cNvPr id="7" name="QB_6_AN.85_1#2a8502caf.blank?vop=1&amp;pid=51f76c8e9&amp;color=0,0,0&amp;vpa=32&amp;vtp=1&amp;bbb=1"/>
          <p:cNvSpPr/>
          <p:nvPr/>
        </p:nvSpPr>
        <p:spPr>
          <a:xfrm>
            <a:off x="3104292" y="453874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接穗</a:t>
            </a:r>
            <a:endParaRPr lang="en-US" altLang="zh-CN" sz="2400" dirty="0"/>
          </a:p>
        </p:txBody>
      </p:sp>
      <p:sp>
        <p:nvSpPr>
          <p:cNvPr id="8" name="QB_6_AS.86_1#2a8502caf?vop=1&amp;pid=51f76c8e9&amp;color=0,0,0&amp;vtp=1&amp;bbb=1"/>
          <p:cNvSpPr/>
          <p:nvPr/>
        </p:nvSpPr>
        <p:spPr>
          <a:xfrm>
            <a:off x="649224" y="5125548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题图甲所示操作是嫁接，其中①为砧木，②为接穗。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7_1#62aa676ca?vop=1&amp;pid=51f76c8e9&amp;color=0,0,0&amp;vtp=1&amp;bt=1&amp;bbb=1"/>
          <p:cNvSpPr/>
          <p:nvPr/>
        </p:nvSpPr>
        <p:spPr>
          <a:xfrm>
            <a:off x="649224" y="859537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2）若将甘蔗的嫩芽细胞直接培养成甘蔗苗，主要采用</a:t>
            </a:r>
            <a:r>
              <a:rPr lang="en-US" altLang="zh-CN" sz="2400" b="0" i="0" spc="-5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［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 spc="-5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］</a:t>
            </a:r>
            <a:r>
              <a:rPr lang="en-US" altLang="zh-CN" sz="24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 spc="-5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进行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spc="-50" dirty="0"/>
          </a:p>
        </p:txBody>
      </p:sp>
      <p:sp>
        <p:nvSpPr>
          <p:cNvPr id="3" name="QB_6_AN.88_1#62aa676ca.blank?vop=1&amp;pid=51f76c8e9&amp;color=0,0,0&amp;vpa=33&amp;vtp=1"/>
          <p:cNvSpPr/>
          <p:nvPr/>
        </p:nvSpPr>
        <p:spPr>
          <a:xfrm>
            <a:off x="8416068" y="819532"/>
            <a:ext cx="512763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400" b="0" i="0" spc="-5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乙</a:t>
            </a:r>
            <a:endParaRPr lang="en-US" altLang="zh-CN" sz="2400" spc="-50" dirty="0"/>
          </a:p>
        </p:txBody>
      </p:sp>
      <p:sp>
        <p:nvSpPr>
          <p:cNvPr id="4" name="QB_6_AN.89_1#62aa676ca.blank?vop=1&amp;pid=51f76c8e9&amp;color=0,0,0&amp;vpa=34&amp;vtp=1&amp;bbb=1"/>
          <p:cNvSpPr/>
          <p:nvPr/>
        </p:nvSpPr>
        <p:spPr>
          <a:xfrm>
            <a:off x="9298718" y="819532"/>
            <a:ext cx="1408113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400" b="0" i="0" spc="-5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组织培养</a:t>
            </a:r>
            <a:endParaRPr lang="en-US" altLang="zh-CN" sz="2400" spc="-50" dirty="0"/>
          </a:p>
        </p:txBody>
      </p:sp>
      <p:sp>
        <p:nvSpPr>
          <p:cNvPr id="5" name="QB_6_AS.90_1#62aa676ca?vop=1&amp;pid=51f76c8e9&amp;color=0,0,0&amp;vtp=1&amp;bbb=1"/>
          <p:cNvSpPr/>
          <p:nvPr/>
        </p:nvSpPr>
        <p:spPr>
          <a:xfrm>
            <a:off x="649224" y="1400238"/>
            <a:ext cx="11117263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若将甘蔗的嫩芽细胞直接培养成甘蔗苗，主要采用题图乙组织培养进行。</a:t>
            </a:r>
            <a:endParaRPr lang="en-US" altLang="zh-CN" sz="2400" dirty="0"/>
          </a:p>
        </p:txBody>
      </p:sp>
      <p:sp>
        <p:nvSpPr>
          <p:cNvPr id="6" name="QB_6_BD.91_1#3f862527f?vop=1&amp;pid=51f76c8e9&amp;color=0,0,0&amp;vtp=1&amp;bbb=1"/>
          <p:cNvSpPr/>
          <p:nvPr/>
        </p:nvSpPr>
        <p:spPr>
          <a:xfrm>
            <a:off x="649224" y="1944433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（3）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葡萄一般用［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］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的方式繁殖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7" name="QB_6_AN.92_1#3f862527f.blank?vop=1&amp;pid=51f76c8e9&amp;color=0,0,0&amp;vpa=35&amp;vtp=1"/>
          <p:cNvSpPr/>
          <p:nvPr/>
        </p:nvSpPr>
        <p:spPr>
          <a:xfrm>
            <a:off x="3256692" y="1904428"/>
            <a:ext cx="525463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丙</a:t>
            </a:r>
            <a:endParaRPr lang="en-US" altLang="zh-CN" sz="2400" dirty="0"/>
          </a:p>
        </p:txBody>
      </p:sp>
      <p:sp>
        <p:nvSpPr>
          <p:cNvPr id="8" name="QB_6_AN.93_1#3f862527f.blank?vop=1&amp;pid=51f76c8e9&amp;color=0,0,0&amp;vpa=36&amp;vtp=1&amp;bbb=1"/>
          <p:cNvSpPr/>
          <p:nvPr/>
        </p:nvSpPr>
        <p:spPr>
          <a:xfrm>
            <a:off x="4323492" y="1904428"/>
            <a:ext cx="830263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扦插</a:t>
            </a:r>
            <a:endParaRPr lang="en-US" altLang="zh-CN" sz="2400" dirty="0"/>
          </a:p>
        </p:txBody>
      </p:sp>
      <p:sp>
        <p:nvSpPr>
          <p:cNvPr id="9" name="QB_6_AS.94_1#3f862527f?vop=1&amp;pid=51f76c8e9&amp;color=0,0,0&amp;vtp=1&amp;bbb=1"/>
          <p:cNvSpPr/>
          <p:nvPr/>
        </p:nvSpPr>
        <p:spPr>
          <a:xfrm>
            <a:off x="649224" y="2488628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葡萄一般用题图丙扦插的方式繁殖。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7" grpId="0" build="p" animBg="1"/>
      <p:bldP spid="8" grpId="0" build="p" animBg="1"/>
      <p:bldP spid="9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5_1#501be37e2?vop=1&amp;pid=51f76c8e9&amp;color=0,0,0&amp;vtp=1&amp;bt=1&amp;bbb=1&amp;hb=1"/>
          <p:cNvSpPr/>
          <p:nvPr/>
        </p:nvSpPr>
        <p:spPr>
          <a:xfrm>
            <a:off x="649224" y="859536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（4）若要培育新品种的菊花，多采用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［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所示的方式来繁殖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，这种繁殖方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式与图中其他繁殖方式的本质区别是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6_AN.96_1#501be37e2.blank?vop=1&amp;pid=51f76c8e9&amp;color=0,0,0&amp;vpa=37&amp;vtp=1"/>
          <p:cNvSpPr/>
          <p:nvPr/>
        </p:nvSpPr>
        <p:spPr>
          <a:xfrm>
            <a:off x="6152292" y="831596"/>
            <a:ext cx="525463" cy="493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丁</a:t>
            </a:r>
            <a:endParaRPr lang="en-US" altLang="zh-CN" sz="2400" dirty="0"/>
          </a:p>
        </p:txBody>
      </p:sp>
      <p:sp>
        <p:nvSpPr>
          <p:cNvPr id="4" name="QB_6_AN.97_1#501be37e2.blank?vop=1&amp;pid=51f76c8e9&amp;color=0,0,0&amp;vpa=38&amp;vtp=1&amp;bbb=1"/>
          <p:cNvSpPr/>
          <p:nvPr/>
        </p:nvSpPr>
        <p:spPr>
          <a:xfrm>
            <a:off x="5542692" y="1368806"/>
            <a:ext cx="3268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有两性生殖细胞的结合</a:t>
            </a:r>
            <a:endParaRPr lang="en-US" altLang="zh-CN" sz="2400" dirty="0"/>
          </a:p>
        </p:txBody>
      </p:sp>
      <p:sp>
        <p:nvSpPr>
          <p:cNvPr id="5" name="QB_6_AS.98_1#501be37e2?vop=1&amp;pid=51f76c8e9&amp;color=0,0,0&amp;vtp=1&amp;bbb=1&amp;hb=1"/>
          <p:cNvSpPr/>
          <p:nvPr/>
        </p:nvSpPr>
        <p:spPr>
          <a:xfrm>
            <a:off x="649224" y="1966341"/>
            <a:ext cx="10899648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若要培育新品种的菊花，多采用题图丁种子繁殖的方式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。因为在有性生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殖过程中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，种子胚内的遗传物质来自不同的个体，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有利于培育出新品种的菊花。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题图甲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、题图乙、题图丙三种生殖方式中都没有经过两性生殖细胞的结合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，属于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无性生殖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，而题图丁种子繁殖经过了两性生殖细胞的结合，属于有性生殖。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2f248e64?pid=9c869cb57&amp;color=0,0,0&amp;vtp=1&amp;bt=1&amp;bbb=1"/>
          <p:cNvSpPr/>
          <p:nvPr/>
        </p:nvSpPr>
        <p:spPr>
          <a:xfrm>
            <a:off x="649224" y="859536"/>
            <a:ext cx="10899648" cy="9499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（二）分析说明题</a:t>
            </a:r>
            <a:endParaRPr lang="en-US" altLang="zh-CN" sz="2600" dirty="0"/>
          </a:p>
        </p:txBody>
      </p:sp>
      <p:pic>
        <p:nvPicPr>
          <p:cNvPr id="3" name="QO_5_BD.99_1#368ee2b11?htil=8&amp;vop=1&amp;pid=72f248e64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07283" y="1500187"/>
            <a:ext cx="5312664" cy="230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5_BD.99_2#368ee2b11?htil=8&amp;vop=1&amp;pid=72f248e64&amp;color=0,0,0&amp;vtp=1&amp;bbb=1&amp;hb=1&amp;hs=1"/>
          <p:cNvSpPr/>
          <p:nvPr/>
        </p:nvSpPr>
        <p:spPr>
          <a:xfrm>
            <a:off x="649224" y="1445323"/>
            <a:ext cx="544982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23.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[2025湖南怀化期末]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（14分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）试管婴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儿是指用药物促使女性短时间内产生多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个成熟的卵细胞，取出后采用人工方法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让卵细胞和精子结合，并进行早期胚胎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培育，然后将胚胎移植到母体内发育而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诞生的婴儿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。请回答下列问题。</a:t>
            </a:r>
            <a:endParaRPr lang="en-US" altLang="zh-CN" sz="2400" dirty="0"/>
          </a:p>
        </p:txBody>
      </p:sp>
      <p:sp>
        <p:nvSpPr>
          <p:cNvPr id="5" name="QB_6_BD.100_1#4ea2a4743?vop=1&amp;pid=368ee2b11&amp;color=0,0,0&amp;vtp=1&amp;bbb=1&amp;hs=1"/>
          <p:cNvSpPr/>
          <p:nvPr/>
        </p:nvSpPr>
        <p:spPr>
          <a:xfrm>
            <a:off x="649224" y="4734623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（1）过程①中的生殖细胞取自女性生殖系统中的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［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］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B_6_AN.101_1#4ea2a4743.blank?vop=1&amp;pid=368ee2b11&amp;color=0,0,0&amp;vpa=39&amp;vtp=1"/>
          <p:cNvSpPr/>
          <p:nvPr/>
        </p:nvSpPr>
        <p:spPr>
          <a:xfrm>
            <a:off x="7676293" y="4694618"/>
            <a:ext cx="373063" cy="4881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</a:t>
            </a:r>
            <a:endParaRPr lang="en-US" altLang="zh-CN" sz="2400" dirty="0"/>
          </a:p>
        </p:txBody>
      </p:sp>
      <p:sp>
        <p:nvSpPr>
          <p:cNvPr id="7" name="QB_6_AN.102_1#4ea2a4743.blank?vop=1&amp;pid=368ee2b11&amp;color=0,0,0&amp;vpa=40&amp;vtp=1&amp;bbb=1"/>
          <p:cNvSpPr/>
          <p:nvPr/>
        </p:nvSpPr>
        <p:spPr>
          <a:xfrm>
            <a:off x="8438293" y="4694618"/>
            <a:ext cx="830263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卵巢</a:t>
            </a:r>
            <a:endParaRPr lang="en-US" altLang="zh-CN" sz="2400" dirty="0"/>
          </a:p>
        </p:txBody>
      </p:sp>
      <p:sp>
        <p:nvSpPr>
          <p:cNvPr id="8" name="QB_6_AS.103_1#4ea2a4743?vop=1&amp;pid=368ee2b11&amp;color=0,0,0&amp;vtp=1&amp;bbb=1"/>
          <p:cNvSpPr/>
          <p:nvPr/>
        </p:nvSpPr>
        <p:spPr>
          <a:xfrm>
            <a:off x="649224" y="5278818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过程①中的生殖细胞取自女性生殖系统中的1卵巢。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4_1#0f6f265a6?vop=1&amp;pid=368ee2b11&amp;color=0,0,0&amp;vtp=1&amp;bt=1&amp;bbb=1"/>
          <p:cNvSpPr/>
          <p:nvPr/>
        </p:nvSpPr>
        <p:spPr>
          <a:xfrm>
            <a:off x="649224" y="859537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（2）过程②中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，试管婴儿技术进行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填“体内”或“体外”）受精。</a:t>
            </a:r>
            <a:endParaRPr lang="en-US" altLang="zh-CN" sz="2400" dirty="0"/>
          </a:p>
        </p:txBody>
      </p:sp>
      <p:sp>
        <p:nvSpPr>
          <p:cNvPr id="3" name="QB_6_AN.105_1#0f6f265a6.blank?vop=1&amp;pid=368ee2b11&amp;color=0,0,0&amp;vpa=41&amp;vtp=1&amp;bbb=1"/>
          <p:cNvSpPr/>
          <p:nvPr/>
        </p:nvSpPr>
        <p:spPr>
          <a:xfrm>
            <a:off x="5390292" y="819532"/>
            <a:ext cx="830263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体外</a:t>
            </a:r>
            <a:endParaRPr lang="en-US" altLang="zh-CN" sz="2400" dirty="0"/>
          </a:p>
        </p:txBody>
      </p:sp>
      <p:sp>
        <p:nvSpPr>
          <p:cNvPr id="4" name="QB_6_AS.106_1#0f6f265a6?vop=1&amp;pid=368ee2b11&amp;color=0,0,0&amp;vtp=1&amp;bbb=1&amp;hb=1"/>
          <p:cNvSpPr/>
          <p:nvPr/>
        </p:nvSpPr>
        <p:spPr>
          <a:xfrm>
            <a:off x="649224" y="1406906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精子与卵细胞结合为受精卵的过程叫作受精，过程②中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，试管婴儿技术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进行体外受精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B_6_BD.107_1#47c69d27a?vop=1&amp;pid=368ee2b11&amp;color=0,0,0&amp;vtp=1&amp;bbb=1"/>
          <p:cNvSpPr/>
          <p:nvPr/>
        </p:nvSpPr>
        <p:spPr>
          <a:xfrm>
            <a:off x="649224" y="2503868"/>
            <a:ext cx="11269663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（3）过程④中，早期胚胎被植入女性生殖系统的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［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］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中逐步完成发育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B_6_AN.108_1#47c69d27a.blank?vop=1&amp;pid=368ee2b11&amp;color=0,0,0&amp;vpa=42&amp;vtp=1"/>
          <p:cNvSpPr/>
          <p:nvPr/>
        </p:nvSpPr>
        <p:spPr>
          <a:xfrm>
            <a:off x="7676293" y="2463863"/>
            <a:ext cx="373063" cy="4881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</a:t>
            </a:r>
            <a:endParaRPr lang="en-US" altLang="zh-CN" sz="2400" dirty="0"/>
          </a:p>
        </p:txBody>
      </p:sp>
      <p:sp>
        <p:nvSpPr>
          <p:cNvPr id="7" name="QB_6_AN.109_1#47c69d27a.blank?vop=1&amp;pid=368ee2b11&amp;color=0,0,0&amp;vpa=43&amp;vtp=1&amp;bbb=1"/>
          <p:cNvSpPr/>
          <p:nvPr/>
        </p:nvSpPr>
        <p:spPr>
          <a:xfrm>
            <a:off x="8438293" y="2463863"/>
            <a:ext cx="830263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子宫</a:t>
            </a:r>
            <a:endParaRPr lang="en-US" altLang="zh-CN" sz="2400" dirty="0"/>
          </a:p>
        </p:txBody>
      </p:sp>
      <p:sp>
        <p:nvSpPr>
          <p:cNvPr id="8" name="QB_6_AS.110_1#47c69d27a?vop=1&amp;pid=368ee2b11&amp;color=0,0,0&amp;vtp=1&amp;bbb=1"/>
          <p:cNvSpPr/>
          <p:nvPr/>
        </p:nvSpPr>
        <p:spPr>
          <a:xfrm>
            <a:off x="649224" y="3048063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过程④中，早期胚胎被植入女性生殖系统的3子宫中逐步完成发育。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8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11_1#8b212fb0a?vop=1&amp;pid=368ee2b11&amp;color=0,0,0&amp;vtp=1&amp;bt=1&amp;bbb=1&amp;hb=1"/>
          <p:cNvSpPr/>
          <p:nvPr/>
        </p:nvSpPr>
        <p:spPr>
          <a:xfrm>
            <a:off x="649224" y="864000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（4）为提高试管婴儿成功率，有时向母体内植入多个胚胎，若胚胎均能存活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，则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可诞下多胞胎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。自然生殖过程中双胞胎的形成一般有图Ⅱ所示两种方式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，其中龙凤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（指性别不同的双胞胎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）的形成方式如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填“甲”或“乙”）所示。</a:t>
            </a:r>
            <a:endParaRPr lang="en-US" altLang="zh-CN" sz="2400" dirty="0"/>
          </a:p>
        </p:txBody>
      </p:sp>
      <p:sp>
        <p:nvSpPr>
          <p:cNvPr id="3" name="QB_6_AN.112_1#8b212fb0a.blank?vop=1&amp;pid=368ee2b11&amp;color=0,0,0&amp;vpa=44&amp;vtp=1"/>
          <p:cNvSpPr/>
          <p:nvPr/>
        </p:nvSpPr>
        <p:spPr>
          <a:xfrm>
            <a:off x="6152292" y="1932070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乙</a:t>
            </a:r>
            <a:endParaRPr lang="en-US" altLang="zh-CN" sz="2400" dirty="0"/>
          </a:p>
        </p:txBody>
      </p:sp>
      <p:sp>
        <p:nvSpPr>
          <p:cNvPr id="4" name="QB_6_AS.113_1#8b212fb0a?vop=1&amp;pid=368ee2b11&amp;color=0,0,0&amp;vtp=1&amp;bbb=1&amp;hb=1"/>
          <p:cNvSpPr/>
          <p:nvPr/>
        </p:nvSpPr>
        <p:spPr>
          <a:xfrm>
            <a:off x="649224" y="2519190"/>
            <a:ext cx="10899648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同卵双胞胎是指一个精子与一个卵子结合产生一个受精卵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，这个受精卵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分裂产生两个细胞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，由这两个细胞形成的两个胚胎，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由于他们出自同一个受精卵，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因此他们的性别相同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。异卵双胞胎是由两个受精卵发育形成的，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性别可能不同。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因此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“龙凤胎”属于异卵双生，如乙所示。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14_1#6167dd645?vop=1&amp;pid=368ee2b11&amp;color=0,0,0&amp;vtp=1&amp;bt=1&amp;bbb=1&amp;hb=1"/>
          <p:cNvSpPr/>
          <p:nvPr/>
        </p:nvSpPr>
        <p:spPr>
          <a:xfrm>
            <a:off x="649224" y="864000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（5）母亲在怀孕期间负担大大增加，我们都应铭记母亲的恩情。作为中学生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，我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们应该怎样做来回报父母的养育之恩？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（写出一点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即可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）。</a:t>
            </a:r>
            <a:endParaRPr lang="en-US" altLang="zh-CN" sz="2400" dirty="0"/>
          </a:p>
        </p:txBody>
      </p:sp>
      <p:sp>
        <p:nvSpPr>
          <p:cNvPr id="3" name="QB_6_AN.115_1#6167dd645.blank?vop=1&amp;pid=368ee2b11&amp;color=0,0,0&amp;vpa=45&amp;vtp=1&amp;bbb=1"/>
          <p:cNvSpPr/>
          <p:nvPr/>
        </p:nvSpPr>
        <p:spPr>
          <a:xfrm>
            <a:off x="5847492" y="1394860"/>
            <a:ext cx="3878263" cy="493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关心体贴父母（合理即可）</a:t>
            </a:r>
            <a:endParaRPr lang="en-US" altLang="zh-CN" sz="2400" dirty="0"/>
          </a:p>
        </p:txBody>
      </p:sp>
      <p:sp>
        <p:nvSpPr>
          <p:cNvPr id="4" name="QB_6_AS.116_1#6167dd645?vop=1&amp;pid=368ee2b11&amp;color=0,0,0&amp;vtp=1&amp;bbb=1&amp;hb=1"/>
          <p:cNvSpPr/>
          <p:nvPr/>
        </p:nvSpPr>
        <p:spPr>
          <a:xfrm>
            <a:off x="649224" y="2519190"/>
            <a:ext cx="10899648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作为中学生,我们应该以实际行动来回报父母的养育之恩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。我们要努力学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习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，不断提高自己的知识水平，将来能够为社会和家庭做出贡献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。我们要关心体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贴父母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，尊重他们的意见和决定,并尽自己所能为他们分担家务和烦恼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。我们还要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保持积极乐观的心态和健康的生活方式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,让父母放心并为我们感到骄傲和自豪等。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6b08bb798.fixed?pid=4303542ad&amp;color=255,255,255&amp;vtp=1&amp;bbb=1"/>
          <p:cNvSpPr/>
          <p:nvPr/>
        </p:nvSpPr>
        <p:spPr>
          <a:xfrm>
            <a:off x="1234440" y="1545336"/>
            <a:ext cx="1801368" cy="12252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卷1</a:t>
            </a:r>
            <a:endParaRPr lang="en-US" altLang="zh-CN" sz="4800" dirty="0"/>
          </a:p>
        </p:txBody>
      </p:sp>
      <p:sp>
        <p:nvSpPr>
          <p:cNvPr id="3" name="C_2#6b08bb798.fixed?pid=4303542ad&amp;color=0,0,0&amp;vtp=1&amp;bbb=1"/>
          <p:cNvSpPr/>
          <p:nvPr/>
        </p:nvSpPr>
        <p:spPr>
          <a:xfrm>
            <a:off x="3136392" y="1673352"/>
            <a:ext cx="7534656" cy="95097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第一章综合检测卷</a:t>
            </a:r>
            <a:endParaRPr lang="en-US" altLang="zh-CN" sz="4400" dirty="0"/>
          </a:p>
        </p:txBody>
      </p:sp>
      <p:sp>
        <p:nvSpPr>
          <p:cNvPr id="4" name="C_2#6b08bb798.fixed?pid=4303542ad&amp;color=0,0,0&amp;vtp=1&amp;bbb=1"/>
          <p:cNvSpPr/>
          <p:nvPr/>
        </p:nvSpPr>
        <p:spPr>
          <a:xfrm>
            <a:off x="374904" y="3273552"/>
            <a:ext cx="11430000" cy="1188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考查内容：生物的繁殖方式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14156f37?pid=9c869cb57&amp;color=0,0,0&amp;vtp=1&amp;bt=1&amp;bbb=1"/>
          <p:cNvSpPr/>
          <p:nvPr/>
        </p:nvSpPr>
        <p:spPr>
          <a:xfrm>
            <a:off x="649224" y="859536"/>
            <a:ext cx="10899648" cy="4462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（三）探究实践题</a:t>
            </a:r>
            <a:endParaRPr lang="en-US" altLang="zh-CN" sz="2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117_1#204cca216?vop=1&amp;pid=a14156f37&amp;color=0,0,0&amp;vtp=1&amp;bbb=1&amp;hb=1"/>
              <p:cNvSpPr/>
              <p:nvPr/>
            </p:nvSpPr>
            <p:spPr>
              <a:xfrm>
                <a:off x="649224" y="1360424"/>
                <a:ext cx="10899648" cy="26843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400" b="1" i="0" dirty="0">
                    <a:solidFill>
                      <a:srgbClr val="C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24.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[2025山西吕梁月考]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（16分）人们常用扦插的方法繁殖月季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。某兴趣小组的同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学为了探究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“维生素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B</m:t>
                        </m:r>
                      </m:e>
                      <m:sub>
                        <m:r>
                          <a:rPr lang="en-US" altLang="zh-CN" sz="2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溶液是否能促进月季插条生根”，设计了如下实验方案。</a:t>
                </a:r>
                <a:endParaRPr lang="en-US" altLang="zh-CN" sz="2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步骤一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：从同一月季植株上剪取生长时间及粗细一致的三个茎段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，每个茎段都有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两个节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。茎段下方斜切，上方平切，只留上面节上的一片叶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，做成插条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注意不要损伤插条上的芽）。</a:t>
                </a:r>
                <a:endParaRPr lang="en-US" altLang="zh-CN" sz="24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步骤二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：将一片维生素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B</m:t>
                        </m:r>
                      </m:e>
                      <m:sub>
                        <m:r>
                          <a:rPr lang="en-US" altLang="zh-CN" sz="2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溶解在适量清水中，配制成维生素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B</m:t>
                        </m:r>
                      </m:e>
                      <m:sub>
                        <m:r>
                          <a:rPr lang="en-US" altLang="zh-CN" sz="2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溶液。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BD.117_1#204cca216?vop=1&amp;pid=a14156f3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360424"/>
                <a:ext cx="10899648" cy="2684399"/>
              </a:xfrm>
              <a:prstGeom prst="rect">
                <a:avLst/>
              </a:prstGeom>
              <a:blipFill>
                <a:blip r:embed="rId3"/>
                <a:stretch>
                  <a:fillRect l="-1734" t="-2494" r="-280" b="-58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5_BD.117_2#204cca216?htil=9&amp;vop=1&amp;pid=a14156f37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66760" y="4149281"/>
            <a:ext cx="3154680" cy="207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5_BD.117_3#204cca216?htil=9&amp;vop=1&amp;pid=a14156f37&amp;color=0,0,0&amp;vtp=1&amp;bbb=1&amp;hb=1"/>
          <p:cNvSpPr/>
          <p:nvPr/>
        </p:nvSpPr>
        <p:spPr>
          <a:xfrm>
            <a:off x="649224" y="4022281"/>
            <a:ext cx="7607808" cy="1312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步骤三：取三个相同的玻璃容器，编号为第1组、第2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组、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第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3组，分别加入一个插条及等量的扦插基质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，按照图示</a:t>
            </a:r>
          </a:p>
          <a:p>
            <a:pPr latinLnBrk="1">
              <a:lnSpc>
                <a:spcPts val="3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的方法进行扦插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17_4#204cca216?vop=1&amp;pid=a14156f37&amp;color=0,0,0&amp;vtp=1&amp;bt=1&amp;bbb=1&amp;hb=1"/>
          <p:cNvSpPr/>
          <p:nvPr/>
        </p:nvSpPr>
        <p:spPr>
          <a:xfrm>
            <a:off x="649224" y="859536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步骤四：将三组装置都放在相同且温暖适宜的环境中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，定期观察并记录插条的生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根数量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。请回答下列问题。</a:t>
            </a:r>
            <a:endParaRPr lang="en-US" altLang="zh-CN" sz="2400" dirty="0"/>
          </a:p>
        </p:txBody>
      </p:sp>
      <p:sp>
        <p:nvSpPr>
          <p:cNvPr id="3" name="QB_6_BD.118_1#e01d38cc4?vop=1&amp;pid=204cca216&amp;color=0,0,0&amp;vtp=1&amp;bbb=1&amp;hb=1"/>
          <p:cNvSpPr/>
          <p:nvPr/>
        </p:nvSpPr>
        <p:spPr>
          <a:xfrm>
            <a:off x="649224" y="1966341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（1）插条选取的是同一月季植株上生长时间及粗细一致的三个茎段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，目的是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B_6_AN.119_1#e01d38cc4.blank?vop=1&amp;pid=204cca216&amp;color=0,0,0&amp;vpa=46&amp;vtp=1&amp;bbb=1"/>
          <p:cNvSpPr/>
          <p:nvPr/>
        </p:nvSpPr>
        <p:spPr>
          <a:xfrm>
            <a:off x="742093" y="2475611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控制单一变量</a:t>
            </a:r>
            <a:endParaRPr lang="en-US" altLang="zh-CN" sz="2400" dirty="0"/>
          </a:p>
        </p:txBody>
      </p:sp>
      <p:sp>
        <p:nvSpPr>
          <p:cNvPr id="5" name="QB_6_AS.120_1#e01d38cc4?vop=1&amp;pid=204cca216&amp;color=0,0,0&amp;vtp=1&amp;bbb=1&amp;hb=1"/>
          <p:cNvSpPr/>
          <p:nvPr/>
        </p:nvSpPr>
        <p:spPr>
          <a:xfrm>
            <a:off x="649224" y="3069971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在一组对照实验中，只有一个条件不同，其他条件必须相同且适宜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，确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保实验结果的变化只与所探究的变量有关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，与其他条件无关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。可见插条选取同一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月季植株上生长时间及粗细一致的三个茎段的目的是控制单一变量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21_1#ba9f11b39?vop=1&amp;pid=204cca216&amp;color=0,0,0&amp;vtp=1&amp;bt=1&amp;bbb=1"/>
          <p:cNvSpPr/>
          <p:nvPr/>
        </p:nvSpPr>
        <p:spPr>
          <a:xfrm>
            <a:off x="649224" y="859536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（2）插条茎段下方斜切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，目的是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6_AN.122_1#ba9f11b39.blank?vop=1&amp;pid=204cca216&amp;color=0,0,0&amp;vpa=47&amp;vtp=1&amp;bbb=1"/>
          <p:cNvSpPr/>
          <p:nvPr/>
        </p:nvSpPr>
        <p:spPr>
          <a:xfrm>
            <a:off x="5085492" y="819531"/>
            <a:ext cx="4487863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增大插条与扦插基质的接触面积</a:t>
            </a:r>
            <a:endParaRPr lang="en-US" altLang="zh-CN" sz="2400" dirty="0"/>
          </a:p>
        </p:txBody>
      </p:sp>
      <p:sp>
        <p:nvSpPr>
          <p:cNvPr id="4" name="QB_6_AS.123_1#ba9f11b39?vop=1&amp;pid=204cca216&amp;color=0,0,0&amp;vtp=1&amp;bbb=1"/>
          <p:cNvSpPr/>
          <p:nvPr/>
        </p:nvSpPr>
        <p:spPr>
          <a:xfrm>
            <a:off x="649224" y="1400238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插条茎段下方斜切，目的是增大插条与扦插基质的接触面积。</a:t>
            </a:r>
            <a:endParaRPr lang="en-US" altLang="zh-CN" sz="2400" dirty="0"/>
          </a:p>
        </p:txBody>
      </p:sp>
      <p:sp>
        <p:nvSpPr>
          <p:cNvPr id="5" name="QB_6_BD.124_1#d5048fcae?vop=1&amp;pid=204cca216&amp;color=0,0,0&amp;vtp=1&amp;bbb=1&amp;hb=1"/>
          <p:cNvSpPr/>
          <p:nvPr/>
        </p:nvSpPr>
        <p:spPr>
          <a:xfrm>
            <a:off x="649224" y="1951101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（3）第1组和第2组进行对照，若第1组插条生根数比第2组多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，说明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N.125_1#d5048fcae.blank?vop=1&amp;pid=204cca216&amp;color=0,0,0&amp;vpa=48&amp;vtp=1&amp;bbb=1&amp;hb=1"/>
              <p:cNvSpPr/>
              <p:nvPr/>
            </p:nvSpPr>
            <p:spPr>
              <a:xfrm>
                <a:off x="649224" y="1923161"/>
                <a:ext cx="10894782" cy="10333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                                                           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维生素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B</m:t>
                        </m:r>
                      </m:e>
                      <m:sub>
                        <m:r>
                          <a:rPr lang="en-US" altLang="zh-CN" sz="2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溶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液能促进月季插条生根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B_6_AN.125_1#d5048fcae.blank?vop=1&amp;pid=204cca216&amp;color=0,0,0&amp;vpa=48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923161"/>
                <a:ext cx="10894782" cy="1033399"/>
              </a:xfrm>
              <a:prstGeom prst="rect">
                <a:avLst/>
              </a:prstGeom>
              <a:blipFill>
                <a:blip r:embed="rId3"/>
                <a:stretch>
                  <a:fillRect l="-1735" b="-152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6_AS.126_1#d5048fcae?vop=1&amp;pid=204cca216&amp;color=0,0,0&amp;vtp=1&amp;bbb=1&amp;hb=1"/>
              <p:cNvSpPr/>
              <p:nvPr/>
            </p:nvSpPr>
            <p:spPr>
              <a:xfrm>
                <a:off x="649224" y="2992120"/>
                <a:ext cx="10899648" cy="10333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第1组和第2组进行对照，变量是插条是否浸泡过维生素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B</m:t>
                        </m:r>
                      </m:e>
                      <m:sub>
                        <m:r>
                          <a:rPr lang="en-US" altLang="zh-CN" sz="2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溶液。若第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1组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插条生根数比第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2组多，说明维生素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B</m:t>
                        </m:r>
                      </m:e>
                      <m:sub>
                        <m:r>
                          <a:rPr lang="en-US" altLang="zh-CN" sz="2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溶液能促进月季插条生根。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7" name="QB_6_AS.126_1#d5048fcae?vop=1&amp;pid=204cca21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992120"/>
                <a:ext cx="10899648" cy="1033399"/>
              </a:xfrm>
              <a:prstGeom prst="rect">
                <a:avLst/>
              </a:prstGeom>
              <a:blipFill>
                <a:blip r:embed="rId4"/>
                <a:stretch>
                  <a:fillRect l="-1734" r="-1174" b="-177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B_6_BD.127_1#cb7418f12?vop=1&amp;pid=204cca216&amp;color=0,0,0&amp;vtp=1&amp;bbb=1"/>
          <p:cNvSpPr/>
          <p:nvPr/>
        </p:nvSpPr>
        <p:spPr>
          <a:xfrm>
            <a:off x="649224" y="4032250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（4）第2组和第3组也能形成一组对照实验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，变量是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9" name="QB_6_AN.128_1#cb7418f12.blank?vop=1&amp;pid=204cca216&amp;color=0,0,0&amp;vpa=49&amp;vtp=1&amp;bbb=1"/>
          <p:cNvSpPr/>
          <p:nvPr/>
        </p:nvSpPr>
        <p:spPr>
          <a:xfrm>
            <a:off x="7523893" y="3992245"/>
            <a:ext cx="1439863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扦插基质</a:t>
            </a:r>
            <a:endParaRPr lang="en-US" altLang="zh-CN" sz="2400" dirty="0"/>
          </a:p>
        </p:txBody>
      </p:sp>
      <p:sp>
        <p:nvSpPr>
          <p:cNvPr id="10" name="QB_6_AS.129_1#cb7418f12?vop=1&amp;pid=204cca216&amp;color=0,0,0&amp;vtp=1&amp;bbb=1&amp;hb=1"/>
          <p:cNvSpPr/>
          <p:nvPr/>
        </p:nvSpPr>
        <p:spPr>
          <a:xfrm>
            <a:off x="649224" y="4588256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结合题图可知，第2组插条放在清水中，第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3组插条放在清洁湿润的细河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沙中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，第2组和第3组也能形成一组对照实验，变量是扦插基质。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30_1#fd3efa94d?vop=1&amp;pid=204cca216&amp;color=0,0,0&amp;vtp=1&amp;bt=1&amp;bbb=1&amp;hb=1"/>
          <p:cNvSpPr/>
          <p:nvPr/>
        </p:nvSpPr>
        <p:spPr>
          <a:xfrm>
            <a:off x="649224" y="859537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（5）你认为该实验结果是否准确？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请说明理由：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写一条即可）。</a:t>
            </a:r>
            <a:endParaRPr lang="en-US" altLang="zh-CN" sz="2400" dirty="0"/>
          </a:p>
        </p:txBody>
      </p:sp>
      <p:sp>
        <p:nvSpPr>
          <p:cNvPr id="3" name="QB_6_AN.131_1#fd3efa94d.blank?vop=1&amp;pid=204cca216&amp;color=0,0,0&amp;vpa=50&amp;vtp=1&amp;bbb=1&amp;hb=1"/>
          <p:cNvSpPr/>
          <p:nvPr/>
        </p:nvSpPr>
        <p:spPr>
          <a:xfrm>
            <a:off x="649224" y="831597"/>
            <a:ext cx="1089478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不准确，插条的数量太少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合理即可）</a:t>
            </a:r>
            <a:endParaRPr lang="en-US" altLang="zh-CN" sz="2400" dirty="0"/>
          </a:p>
        </p:txBody>
      </p:sp>
      <p:sp>
        <p:nvSpPr>
          <p:cNvPr id="4" name="QB_6_AS.132_1#fd3efa94d?vop=1&amp;pid=204cca216&amp;color=0,0,0&amp;vtp=1&amp;bbb=1&amp;hb=1"/>
          <p:cNvSpPr/>
          <p:nvPr/>
        </p:nvSpPr>
        <p:spPr>
          <a:xfrm>
            <a:off x="649224" y="1966341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该实验设计方案中插条的数量太少或没有设置重复实验等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，导致实验结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果不准确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6b08bb798?lid=7b3dcafee&amp;cid=7b3dcafee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0560" y="3191256"/>
            <a:ext cx="393192" cy="356616"/>
          </a:xfrm>
          <a:prstGeom prst="rect">
            <a:avLst/>
          </a:prstGeom>
        </p:spPr>
      </p:pic>
      <p:sp>
        <p:nvSpPr>
          <p:cNvPr id="3" name="C_1#目录1:6b08bb798?lid=7b3dcafee&amp;cid=7b3dcafee&amp;vtp=1&amp;bt=1&amp;bbb=1">
            <a:hlinkClick r:id="rId3" action="ppaction://hlinksldjump"/>
          </p:cNvPr>
          <p:cNvSpPr/>
          <p:nvPr/>
        </p:nvSpPr>
        <p:spPr>
          <a:xfrm>
            <a:off x="5010912" y="3099816"/>
            <a:ext cx="2697480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144000" algn="l" latinLnBrk="1">
              <a:lnSpc>
                <a:spcPts val="4600"/>
              </a:lnSpc>
            </a:pPr>
            <a:r>
              <a:rPr lang="en-US" altLang="zh-CN" sz="3200" b="1" i="0" u="sng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一、选择题</a:t>
            </a:r>
            <a:endParaRPr lang="en-US" altLang="zh-CN" sz="3200" dirty="0"/>
          </a:p>
        </p:txBody>
      </p:sp>
      <p:pic>
        <p:nvPicPr>
          <p:cNvPr id="4" name="C_1#目录1:6b08bb798?lid=9c869cb57&amp;cid=9c869cb57&amp;tib=255,255,255&amp;vtp=1" descr="preencoded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0560" y="4087368"/>
            <a:ext cx="393192" cy="356616"/>
          </a:xfrm>
          <a:prstGeom prst="rect">
            <a:avLst/>
          </a:prstGeom>
        </p:spPr>
      </p:pic>
      <p:sp>
        <p:nvSpPr>
          <p:cNvPr id="5" name="C_1#目录1:6b08bb798?lid=9c869cb57&amp;cid=9c869cb57&amp;vtp=1&amp;bbb=1">
            <a:hlinkClick r:id="rId5" action="ppaction://hlinksldjump"/>
          </p:cNvPr>
          <p:cNvSpPr/>
          <p:nvPr/>
        </p:nvSpPr>
        <p:spPr>
          <a:xfrm>
            <a:off x="5010912" y="3995928"/>
            <a:ext cx="2697480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144000" algn="l" latinLnBrk="1">
              <a:lnSpc>
                <a:spcPts val="4600"/>
              </a:lnSpc>
            </a:pPr>
            <a:r>
              <a:rPr lang="en-US" altLang="zh-CN" sz="3200" b="1" i="0" u="sng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二、非选择题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b27e7c98f?pid=f66342982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58183" y="1015575"/>
            <a:ext cx="146304" cy="182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4_BD#b27e7c98f?pid=f66342982&amp;color=0,0,0&amp;vtp=1&amp;bt=1&amp;bbb=1"/>
              <p:cNvSpPr/>
              <p:nvPr/>
            </p:nvSpPr>
            <p:spPr>
              <a:xfrm>
                <a:off x="649224" y="864000"/>
                <a:ext cx="10894782" cy="4841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  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时间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2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45</m:t>
                    </m:r>
                    <m:r>
                      <m:rPr>
                        <m:nor/>
                      </m:rPr>
                      <a:rPr lang="en-US" altLang="zh-CN" sz="2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满分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：100分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4_BD#b27e7c98f?pid=f6634298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4782" cy="484124"/>
              </a:xfrm>
              <a:prstGeom prst="rect">
                <a:avLst/>
              </a:prstGeom>
              <a:blipFill>
                <a:blip r:embed="rId4"/>
                <a:stretch>
                  <a:fillRect t="-1266" b="-379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_4_BD#b27e7c98f?pid=f66342982&amp;color=0,0,0&amp;tib=255,255,255&amp;iip=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60973" y="1029290"/>
            <a:ext cx="192024" cy="155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3_BD#7b3dcafee?pid=6b08bb798&amp;color=46,117,182&amp;vtp=1&amp;bbb=1&amp;hb=1"/>
          <p:cNvSpPr/>
          <p:nvPr/>
        </p:nvSpPr>
        <p:spPr>
          <a:xfrm>
            <a:off x="649224" y="1349775"/>
            <a:ext cx="10899648" cy="13888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一、选择题（共20</a:t>
            </a:r>
            <a:r>
              <a:rPr lang="en-US" altLang="zh-CN" sz="2800" b="1" i="0" dirty="0">
                <a:solidFill>
                  <a:srgbClr val="2E75B6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小题,每小题2分,共40分</a:t>
            </a:r>
            <a:r>
              <a:rPr lang="en-US" altLang="zh-CN" sz="2800" b="1" i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。每小题给出的选项中只有</a:t>
            </a: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一个选项是符合题意的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6" name="QC_4_BD.1_1#b74c9fc9c?vop=1&amp;pid=7b3dcafee&amp;color=0,0,0&amp;vtp=1&amp;bbb=1"/>
          <p:cNvSpPr/>
          <p:nvPr/>
        </p:nvSpPr>
        <p:spPr>
          <a:xfrm>
            <a:off x="649224" y="2628522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[2025河北邯郸期末]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俗话说“女大十八变”，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与之变化有关的器官是(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7" name="QC_4_AN.2_1#b74c9fc9c.bracket?vop=1&amp;pid=7b3dcafee&amp;color=0,0,0&amp;vpa=1&amp;vtp=1"/>
          <p:cNvSpPr/>
          <p:nvPr/>
        </p:nvSpPr>
        <p:spPr>
          <a:xfrm>
            <a:off x="9914668" y="2626617"/>
            <a:ext cx="441325" cy="4881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8" name="QC_4_BD.1_2#b74c9fc9c.choices?vop=1&amp;pid=7b3dcafee&amp;color=0,0,0&amp;vtp=1&amp;bbb=1"/>
          <p:cNvSpPr/>
          <p:nvPr/>
        </p:nvSpPr>
        <p:spPr>
          <a:xfrm>
            <a:off x="649224" y="3176098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300"/>
              </a:lnSpc>
              <a:tabLst>
                <a:tab pos="2638278" algn="l"/>
                <a:tab pos="5555956" algn="l"/>
                <a:tab pos="847363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.睾丸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B.输精管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C.输卵管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.卵巢</a:t>
            </a:r>
            <a:endParaRPr lang="en-US" altLang="zh-CN" sz="2400" dirty="0"/>
          </a:p>
        </p:txBody>
      </p:sp>
      <p:sp>
        <p:nvSpPr>
          <p:cNvPr id="9" name="QC_4_AS.3_1#b74c9fc9c?vop=1&amp;pid=7b3dcafee&amp;color=0,0,0&amp;vtp=1&amp;bbb=1&amp;hb=1"/>
          <p:cNvSpPr/>
          <p:nvPr/>
        </p:nvSpPr>
        <p:spPr>
          <a:xfrm>
            <a:off x="649224" y="3726961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卵巢是女性的性腺，能产生卵细胞，分泌雌激素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。雌激素会促进女性第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二性征的出现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，故与“女大十八变”直接相关的器官是卵巢，D符合题意。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9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_1#e3b00f161?vop=1&amp;pid=7b3dcafee&amp;color=0,0,0&amp;vtp=1&amp;bt=1&amp;bbb=1&amp;h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[2025湖北恩施州期中]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输卵管堵塞会使女性无法怀孕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。输卵管堵塞造成不孕的原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因是(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5_1#e3b00f161.bracket?vop=1&amp;pid=7b3dcafee&amp;color=0,0,0&amp;vpa=2&amp;vtp=1"/>
          <p:cNvSpPr/>
          <p:nvPr/>
        </p:nvSpPr>
        <p:spPr>
          <a:xfrm>
            <a:off x="1504092" y="1411370"/>
            <a:ext cx="423863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4_2#e3b00f161.choices?vop=1&amp;pid=7b3dcafee&amp;color=0,0,0&amp;vtp=1&amp;bbb=1"/>
          <p:cNvSpPr/>
          <p:nvPr/>
        </p:nvSpPr>
        <p:spPr>
          <a:xfrm>
            <a:off x="649224" y="1971820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55595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.患者不能产生卵细胞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.精子与卵细胞不能结合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5559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C.胚胎无法植入子宫内膜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.胚胎发育得不到营养供给</a:t>
            </a:r>
            <a:endParaRPr lang="en-US" altLang="zh-CN" sz="2400" dirty="0"/>
          </a:p>
        </p:txBody>
      </p:sp>
      <p:sp>
        <p:nvSpPr>
          <p:cNvPr id="5" name="QC_4_AS.6_1#e3b00f161?vop=1&amp;pid=7b3dcafee&amp;color=0,0,0&amp;vtp=1&amp;bbb=1&amp;hb=1"/>
          <p:cNvSpPr/>
          <p:nvPr/>
        </p:nvSpPr>
        <p:spPr>
          <a:xfrm>
            <a:off x="649224" y="3075450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输卵管是卵细胞与精子相遇并结合形成受精卵的场所。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如果输卵管堵塞，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卵细胞和精子无法在输卵管中相遇结合形成受精卵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，从而造成不孕。故选B。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a3b5e4353?vop=1&amp;pid=7b3dcafee&amp;color=0,0,0&amp;vtp=1&amp;bt=1&amp;bbb=1"/>
          <p:cNvSpPr/>
          <p:nvPr/>
        </p:nvSpPr>
        <p:spPr>
          <a:xfrm>
            <a:off x="649224" y="859537"/>
            <a:ext cx="10899648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[2025河北廊坊月考]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男性的输精管结扎后，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可能出现的生理现象是(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8_1#a3b5e4353.bracket?vop=1&amp;pid=7b3dcafee&amp;color=0,0,0&amp;vpa=3&amp;vtp=1"/>
          <p:cNvSpPr/>
          <p:nvPr/>
        </p:nvSpPr>
        <p:spPr>
          <a:xfrm>
            <a:off x="9949593" y="857632"/>
            <a:ext cx="441325" cy="4881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4_BD.7_2#a3b5e4353.choices?vop=1&amp;pid=7b3dcafee&amp;color=0,0,0&amp;vtp=1&amp;bbb=1"/>
          <p:cNvSpPr/>
          <p:nvPr/>
        </p:nvSpPr>
        <p:spPr>
          <a:xfrm>
            <a:off x="649224" y="1406906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55595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.不能产生精子和分泌雄激素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.不能产生精子，能分泌雄激素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5559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.能产生精子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，男性第二性征改变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.能产生精子，男性第二性征不变</a:t>
            </a:r>
            <a:endParaRPr lang="en-US" altLang="zh-CN" sz="2400" dirty="0"/>
          </a:p>
        </p:txBody>
      </p:sp>
      <p:sp>
        <p:nvSpPr>
          <p:cNvPr id="5" name="QC_4_AS.9_1#a3b5e4353?vop=1&amp;pid=7b3dcafee&amp;color=0,0,0&amp;vtp=1&amp;bbb=1&amp;hb=1"/>
          <p:cNvSpPr/>
          <p:nvPr/>
        </p:nvSpPr>
        <p:spPr>
          <a:xfrm>
            <a:off x="649224" y="2510536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睾丸能产生精子和分泌雄激素，雄激素能维持第二性征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。输精管能输送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精子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，输精管结扎后不能排出精子，不会影响睾丸产生精子和分泌雄激素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，因此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也不会影响男性的第二性征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，D符合题意。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0_1#7480e4365?vop=1&amp;pid=7b3dcafee&amp;color=0,0,0&amp;vtp=1&amp;bt=1&amp;bbb=1&amp;h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[2025辽宁葫芦岛期末]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“十月怀胎，一朝分娩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。”怀孕是一个漫长的孕育生命的过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正确的过程是(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11_1#7480e4365.bracket?vop=1&amp;pid=7b3dcafee&amp;color=0,0,0&amp;vpa=4&amp;vtp=1"/>
          <p:cNvSpPr/>
          <p:nvPr/>
        </p:nvSpPr>
        <p:spPr>
          <a:xfrm>
            <a:off x="3320192" y="1411370"/>
            <a:ext cx="441325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0_2#7480e4365.choices?vop=1&amp;pid=7b3dcafee&amp;color=0,0,0&amp;vtp=1&amp;bbb=1"/>
              <p:cNvSpPr/>
              <p:nvPr/>
            </p:nvSpPr>
            <p:spPr>
              <a:xfrm>
                <a:off x="649224" y="1909209"/>
                <a:ext cx="10899648" cy="10333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400"/>
                  </a:lnSpc>
                  <a:tabLst>
                    <a:tab pos="5555956" algn="l"/>
                  </a:tabLst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A.受精卵</a:t>
                </a:r>
                <a14:m>
                  <m:oMath xmlns:m="http://schemas.openxmlformats.org/officeDocument/2006/math">
                    <m:r>
                      <a:rPr lang="en-US" altLang="zh-CN" sz="2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胎儿</a:t>
                </a:r>
                <a14:m>
                  <m:oMath xmlns:m="http://schemas.openxmlformats.org/officeDocument/2006/math">
                    <m:r>
                      <a:rPr lang="en-US" altLang="zh-CN" sz="2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胚泡</a:t>
                </a:r>
                <a14:m>
                  <m:oMath xmlns:m="http://schemas.openxmlformats.org/officeDocument/2006/math">
                    <m:r>
                      <a:rPr lang="en-US" altLang="zh-CN" sz="2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2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胚胎</a:t>
                </a:r>
                <a:r>
                  <a:rPr lang="en-US" altLang="zh-CN" sz="24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.受精卵</a:t>
                </a:r>
                <a14:m>
                  <m:oMath xmlns:m="http://schemas.openxmlformats.org/officeDocument/2006/math">
                    <m:r>
                      <a:rPr lang="en-US" altLang="zh-CN" sz="2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胚泡</a:t>
                </a:r>
                <a14:m>
                  <m:oMath xmlns:m="http://schemas.openxmlformats.org/officeDocument/2006/math">
                    <m:r>
                      <a:rPr lang="en-US" altLang="zh-CN" sz="2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胎儿</a:t>
                </a:r>
                <a14:m>
                  <m:oMath xmlns:m="http://schemas.openxmlformats.org/officeDocument/2006/math">
                    <m:r>
                      <a:rPr lang="en-US" altLang="zh-CN" sz="2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胚胎</a:t>
                </a:r>
                <a:endParaRPr lang="en-US" altLang="zh-CN" sz="2400" dirty="0"/>
              </a:p>
              <a:p>
                <a:pPr latinLnBrk="1">
                  <a:lnSpc>
                    <a:spcPts val="4200"/>
                  </a:lnSpc>
                  <a:tabLst>
                    <a:tab pos="5555956" algn="l"/>
                  </a:tabLst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.卵细胞</a:t>
                </a:r>
                <a14:m>
                  <m:oMath xmlns:m="http://schemas.openxmlformats.org/officeDocument/2006/math">
                    <m:r>
                      <a:rPr lang="en-US" altLang="zh-CN" sz="2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胚泡</a:t>
                </a:r>
                <a14:m>
                  <m:oMath xmlns:m="http://schemas.openxmlformats.org/officeDocument/2006/math">
                    <m:r>
                      <a:rPr lang="en-US" altLang="zh-CN" sz="2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胚胎</a:t>
                </a:r>
                <a14:m>
                  <m:oMath xmlns:m="http://schemas.openxmlformats.org/officeDocument/2006/math">
                    <m:r>
                      <a:rPr lang="en-US" altLang="zh-CN" sz="2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2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胎儿</a:t>
                </a:r>
                <a:r>
                  <a:rPr lang="en-US" altLang="zh-CN" sz="24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.受精卵</a:t>
                </a:r>
                <a14:m>
                  <m:oMath xmlns:m="http://schemas.openxmlformats.org/officeDocument/2006/math">
                    <m:r>
                      <a:rPr lang="en-US" altLang="zh-CN" sz="2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胚泡</a:t>
                </a:r>
                <a14:m>
                  <m:oMath xmlns:m="http://schemas.openxmlformats.org/officeDocument/2006/math">
                    <m:r>
                      <a:rPr lang="en-US" altLang="zh-CN" sz="2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胚胎</a:t>
                </a:r>
                <a14:m>
                  <m:oMath xmlns:m="http://schemas.openxmlformats.org/officeDocument/2006/math">
                    <m:r>
                      <a:rPr lang="en-US" altLang="zh-CN" sz="2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胎儿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4_BD.10_2#7480e4365.choices?vop=1&amp;pid=7b3dcafe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909209"/>
                <a:ext cx="10899648" cy="1033399"/>
              </a:xfrm>
              <a:prstGeom prst="rect">
                <a:avLst/>
              </a:prstGeom>
              <a:blipFill>
                <a:blip r:embed="rId3"/>
                <a:stretch>
                  <a:fillRect l="-1734" b="-176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2_1#7480e4365?vop=1&amp;pid=7b3dcafee&amp;color=0,0,0&amp;vtp=1&amp;bbb=1&amp;hb=1"/>
              <p:cNvSpPr/>
              <p:nvPr/>
            </p:nvSpPr>
            <p:spPr>
              <a:xfrm>
                <a:off x="649224" y="2949339"/>
                <a:ext cx="10899648" cy="27097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含有精子的精液进入阴道后，精子在输卵管内与卵细胞相遇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，两者结合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形成受精卵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；受精卵不断进行细胞分裂，逐渐发育成胚泡；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胚泡移动到子宫中，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最终植入子宫内膜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；在子宫内膜上，胚泡中的细胞继续进行分裂和分化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，逐渐发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育成胚胎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。到第9周左右，胚胎开始呈现人的形态，被称作胎儿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。因此正确的过程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是受精卵</a:t>
                </a:r>
                <a14:m>
                  <m:oMath xmlns:m="http://schemas.openxmlformats.org/officeDocument/2006/math">
                    <m:r>
                      <a:rPr lang="en-US" altLang="zh-CN" sz="24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胚泡</a:t>
                </a:r>
                <a14:m>
                  <m:oMath xmlns:m="http://schemas.openxmlformats.org/officeDocument/2006/math">
                    <m:r>
                      <a:rPr lang="en-US" altLang="zh-CN" sz="24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胚胎</a:t>
                </a:r>
                <a14:m>
                  <m:oMath xmlns:m="http://schemas.openxmlformats.org/officeDocument/2006/math">
                    <m:r>
                      <a:rPr lang="en-US" altLang="zh-CN" sz="24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胎儿。故选D。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C_4_AS.12_1#7480e4365?vop=1&amp;pid=7b3dcafe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949339"/>
                <a:ext cx="10899648" cy="2709799"/>
              </a:xfrm>
              <a:prstGeom prst="rect">
                <a:avLst/>
              </a:prstGeom>
              <a:blipFill>
                <a:blip r:embed="rId4"/>
                <a:stretch>
                  <a:fillRect l="-1734" r="-951" b="-67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2019</Words>
  <Application>Microsoft Office PowerPoint</Application>
  <PresentationFormat>宽屏</PresentationFormat>
  <Paragraphs>406</Paragraphs>
  <Slides>44</Slides>
  <Notes>44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54" baseType="lpstr">
      <vt:lpstr>仿宋</vt:lpstr>
      <vt:lpstr>SimHei</vt:lpstr>
      <vt:lpstr>华文细黑</vt:lpstr>
      <vt:lpstr>KaiTi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2025-09-11T01:21:03Z</dcterms:created>
  <dcterms:modified xsi:type="dcterms:W3CDTF">2025-09-11T01:32:22Z</dcterms:modified>
  <cp:category/>
  <cp:contentStatus/>
</cp:coreProperties>
</file>